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7" r:id="rId11"/>
    <p:sldId id="266" r:id="rId12"/>
    <p:sldId id="26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55" autoAdjust="0"/>
    <p:restoredTop sz="94694" autoAdjust="0"/>
  </p:normalViewPr>
  <p:slideViewPr>
    <p:cSldViewPr>
      <p:cViewPr varScale="1">
        <p:scale>
          <a:sx n="110" d="100"/>
          <a:sy n="110" d="100"/>
        </p:scale>
        <p:origin x="-16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600"/>
          </a:pPr>
          <a:endParaRPr lang="ru-RU"/>
        </a:p>
      </c:txPr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7.2105808349087391E-2"/>
          <c:y val="0.22070340373607275"/>
          <c:w val="0.5491351352147833"/>
          <c:h val="0.652186204103985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Какую возрастную категорию Вы представляете?</c:v>
                </c:pt>
              </c:strCache>
            </c:strRef>
          </c:tx>
          <c:explosion val="25"/>
          <c:dLbls>
            <c:numFmt formatCode="#,##0.00" sourceLinked="0"/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  <c:showPercent val="1"/>
            <c:showLeaderLines val="1"/>
          </c:dLbls>
          <c:cat>
            <c:strRef>
              <c:f>Лист1!$A$2:$A$6</c:f>
              <c:strCache>
                <c:ptCount val="5"/>
                <c:pt idx="0">
                  <c:v>Младше 20 лет</c:v>
                </c:pt>
                <c:pt idx="1">
                  <c:v>От 20 до 30</c:v>
                </c:pt>
                <c:pt idx="2">
                  <c:v>От 31 до 40</c:v>
                </c:pt>
                <c:pt idx="3">
                  <c:v>От 41 до 55</c:v>
                </c:pt>
                <c:pt idx="4">
                  <c:v>Старше 55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</c:v>
                </c:pt>
                <c:pt idx="1">
                  <c:v>4</c:v>
                </c:pt>
                <c:pt idx="2">
                  <c:v>13</c:v>
                </c:pt>
                <c:pt idx="3">
                  <c:v>9</c:v>
                </c:pt>
                <c:pt idx="4">
                  <c:v>5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Укажите Ваш пол</a:t>
            </a:r>
            <a:endParaRPr lang="ru-RU" dirty="0"/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Укажите Ваш пол</c:v>
                </c:pt>
              </c:strCache>
            </c:strRef>
          </c:tx>
          <c:explosion val="25"/>
          <c:dLbls>
            <c:showVal val="1"/>
            <c:showLeaderLines val="1"/>
          </c:dLbls>
          <c:cat>
            <c:strRef>
              <c:f>Лист1!$A$2:$A$3</c:f>
              <c:strCache>
                <c:ptCount val="2"/>
                <c:pt idx="0">
                  <c:v>мужской</c:v>
                </c:pt>
                <c:pt idx="1">
                  <c:v>женский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16</c:v>
                </c:pt>
                <c:pt idx="1">
                  <c:v>18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6080323555622178"/>
          <c:y val="0.31441470778488834"/>
          <c:w val="0.3376318246163309"/>
          <c:h val="0.46325190338033279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Укажите, пожалуйста, Ваше образование</a:t>
            </a:r>
            <a:endParaRPr lang="ru-RU" dirty="0"/>
          </a:p>
        </c:rich>
      </c:tx>
      <c:layout>
        <c:manualLayout>
          <c:xMode val="edge"/>
          <c:yMode val="edge"/>
          <c:x val="0.16867672790901125"/>
          <c:y val="1.9362599487424737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Укажите, пожалуйста, Ваше образование</c:v>
                </c:pt>
              </c:strCache>
            </c:strRef>
          </c:tx>
          <c:explosion val="25"/>
          <c:dLbls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высшее</c:v>
                </c:pt>
                <c:pt idx="1">
                  <c:v>среднее</c:v>
                </c:pt>
                <c:pt idx="2">
                  <c:v>среднее профессиональное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17</c:v>
                </c:pt>
                <c:pt idx="1">
                  <c:v>9</c:v>
                </c:pt>
                <c:pt idx="2">
                  <c:v>8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>
        <c:manualLayout>
          <c:xMode val="edge"/>
          <c:yMode val="edge"/>
          <c:x val="0.10800148245358224"/>
          <c:y val="0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0.38802400580603025"/>
          <c:w val="0.39841207349081392"/>
          <c:h val="0.411428370696464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Знакомитесь ли Вы с постановлениями Администрации ЗАТО город Заозерск?</c:v>
                </c:pt>
              </c:strCache>
            </c:strRef>
          </c:tx>
          <c:explosion val="25"/>
          <c:dLbls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Да</c:v>
                </c:pt>
                <c:pt idx="1">
                  <c:v>Нет</c:v>
                </c:pt>
                <c:pt idx="2">
                  <c:v>Да, использую их в работе</c:v>
                </c:pt>
                <c:pt idx="3">
                  <c:v>Хотелось бы, но не знаю где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15</c:v>
                </c:pt>
                <c:pt idx="1">
                  <c:v>12</c:v>
                </c:pt>
                <c:pt idx="2">
                  <c:v>2</c:v>
                </c:pt>
                <c:pt idx="3">
                  <c:v>6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41230096237970287"/>
          <c:y val="0.32824225714874278"/>
          <c:w val="0.57843977836103821"/>
          <c:h val="0.64050139080066171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6975308641975311E-2"/>
          <c:y val="0.33285711079769587"/>
          <c:w val="0.57809796344901343"/>
          <c:h val="0.5926022085999714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Какие источники получения информации о бюджете ЗАТО город Заозерск, по Вашему мнению, наиболее популярны среди представителей Вашей социальной (профессиональной, организационной) группы?</c:v>
                </c:pt>
              </c:strCache>
            </c:strRef>
          </c:tx>
          <c:explosion val="25"/>
          <c:dLbls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Официальный сайт органов местного самоуправления</c:v>
                </c:pt>
                <c:pt idx="1">
                  <c:v>Местные СМИ</c:v>
                </c:pt>
                <c:pt idx="2">
                  <c:v>Официальная группа вконтакте УЭФ Администрации ЗАТО город Заозерск</c:v>
                </c:pt>
                <c:pt idx="3">
                  <c:v>Информация  поступает от коллег и знакомых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</c:v>
                </c:pt>
                <c:pt idx="1">
                  <c:v>6</c:v>
                </c:pt>
                <c:pt idx="2">
                  <c:v>8</c:v>
                </c:pt>
                <c:pt idx="3">
                  <c:v>14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5858140128317294"/>
          <c:y val="0.27173306219261462"/>
          <c:w val="0.40492672790901146"/>
          <c:h val="0.68854183030342808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6975361713031073E-2"/>
          <c:y val="0.19615351514340842"/>
          <c:w val="0.45753244386118391"/>
          <c:h val="0.577382313193408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 каких целях Вы изучаете информацию о бюджете?</c:v>
                </c:pt>
              </c:strCache>
            </c:strRef>
          </c:tx>
          <c:explosion val="26"/>
          <c:dLbls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o        Для повышения бюджетной грамотности</c:v>
                </c:pt>
                <c:pt idx="1">
                  <c:v>В учебных целях</c:v>
                </c:pt>
                <c:pt idx="2">
                  <c:v>o        Для целей профессиональной деятельности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17</c:v>
                </c:pt>
                <c:pt idx="1">
                  <c:v>8</c:v>
                </c:pt>
                <c:pt idx="2">
                  <c:v>9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49141895743917208"/>
          <c:y val="0.19675750949022883"/>
          <c:w val="0.47317806632047377"/>
          <c:h val="0.8032424905097717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6975361713031076E-2"/>
          <c:y val="0.1961535151434084"/>
          <c:w val="0.45753244386118386"/>
          <c:h val="0.577382313193408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Интересуетесь ли Вы ежемесячной информацией об исполнении бюджета </c:v>
                </c:pt>
              </c:strCache>
            </c:strRef>
          </c:tx>
          <c:explosion val="26"/>
          <c:dLbls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Да, просматриваю регулярно</c:v>
                </c:pt>
                <c:pt idx="1">
                  <c:v> Интересуюсь время от времени</c:v>
                </c:pt>
                <c:pt idx="2">
                  <c:v>Нет, мне это не интересно</c:v>
                </c:pt>
                <c:pt idx="3">
                  <c:v> Затрудняюсь ответить.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</c:v>
                </c:pt>
                <c:pt idx="1">
                  <c:v>21</c:v>
                </c:pt>
                <c:pt idx="2">
                  <c:v>4</c:v>
                </c:pt>
                <c:pt idx="3">
                  <c:v>3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49141895743917213"/>
          <c:y val="0.19675750949022885"/>
          <c:w val="0.47317806632047388"/>
          <c:h val="0.80324249050977181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697536171303108E-2"/>
          <c:y val="0.19615351514340837"/>
          <c:w val="0.4575324438611838"/>
          <c:h val="0.577382313193408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Какая информация  о бюджете для граждан для Вас наиболее интересная?</c:v>
                </c:pt>
              </c:strCache>
            </c:strRef>
          </c:tx>
          <c:explosion val="26"/>
          <c:dLbls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 Параметры местного бюджета</c:v>
                </c:pt>
                <c:pt idx="1">
                  <c:v> Бюджетные инвестиции</c:v>
                </c:pt>
                <c:pt idx="2">
                  <c:v>Структура поступления по годам</c:v>
                </c:pt>
                <c:pt idx="3">
                  <c:v>Бюджетная политика</c:v>
                </c:pt>
                <c:pt idx="4">
                  <c:v>Затрудняюсь ответить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13</c:v>
                </c:pt>
                <c:pt idx="1">
                  <c:v>4</c:v>
                </c:pt>
                <c:pt idx="2">
                  <c:v>5</c:v>
                </c:pt>
                <c:pt idx="3">
                  <c:v>8</c:v>
                </c:pt>
                <c:pt idx="4">
                  <c:v>9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49141895743917197"/>
          <c:y val="0.18578364939778566"/>
          <c:w val="0.47317806632047393"/>
          <c:h val="0.80324249050977192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6975361713031083E-2"/>
          <c:y val="0.19615351514340837"/>
          <c:w val="0.45753244386118375"/>
          <c:h val="0.577382313193408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Какая информация о расходах бюджета Вам наиболее интересна?</c:v>
                </c:pt>
              </c:strCache>
            </c:strRef>
          </c:tx>
          <c:explosion val="26"/>
          <c:dLbls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Реализация национальных проектов</c:v>
                </c:pt>
                <c:pt idx="1">
                  <c:v>Расходы на социальную поддержку отдельных категорий граждан</c:v>
                </c:pt>
                <c:pt idx="2">
                  <c:v>Затрудняюсь ответить</c:v>
                </c:pt>
                <c:pt idx="3">
                  <c:v>Свой вариант ответа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9</c:v>
                </c:pt>
                <c:pt idx="1">
                  <c:v>13</c:v>
                </c:pt>
                <c:pt idx="2">
                  <c:v>12</c:v>
                </c:pt>
                <c:pt idx="3">
                  <c:v>1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49141895743917235"/>
          <c:y val="0.19675750949022891"/>
          <c:w val="0.47317806632047404"/>
          <c:h val="0.80324249050977203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6975361713031083E-2"/>
          <c:y val="0.19615351514340837"/>
          <c:w val="0.45753244386118375"/>
          <c:h val="0.577382313193408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Какая информация о доходах бюджета Вам наиболее интересна?</c:v>
                </c:pt>
              </c:strCache>
            </c:strRef>
          </c:tx>
          <c:explosion val="26"/>
          <c:dLbls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Источники формирования доходов</c:v>
                </c:pt>
                <c:pt idx="1">
                  <c:v>Структура поступления по годам</c:v>
                </c:pt>
                <c:pt idx="2">
                  <c:v>Свой вариант ответа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20</c:v>
                </c:pt>
                <c:pt idx="1">
                  <c:v>14</c:v>
                </c:pt>
                <c:pt idx="2">
                  <c:v>0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49141895743917241"/>
          <c:y val="0.19675750949022891"/>
          <c:w val="0.47317806632047416"/>
          <c:h val="0.80324249050977214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6975361713031083E-2"/>
          <c:y val="0.19615351514340837"/>
          <c:w val="0.45753244386118375"/>
          <c:h val="0.577382313193408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Считаете ли Вы, что информация на официальном сайте ОМСУ в формате «бюджет для граждан» , изложена доступно и в полном объеме?</c:v>
                </c:pt>
              </c:strCache>
            </c:strRef>
          </c:tx>
          <c:explosion val="26"/>
          <c:dLbls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o        Информация изложена доступно и в полном объеме</c:v>
                </c:pt>
                <c:pt idx="1">
                  <c:v>o        Информация изложена доступно, но требует дополнений</c:v>
                </c:pt>
                <c:pt idx="2">
                  <c:v>o        Информация изложена в полном объеме, но сложная для восприятия</c:v>
                </c:pt>
                <c:pt idx="3">
                  <c:v>o        Информация не полная и сложная для восприятия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21</c:v>
                </c:pt>
                <c:pt idx="1">
                  <c:v>4</c:v>
                </c:pt>
                <c:pt idx="2">
                  <c:v>4</c:v>
                </c:pt>
                <c:pt idx="3">
                  <c:v>3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49141895743917241"/>
          <c:y val="0.19675750949022891"/>
          <c:w val="0.47317806632047416"/>
          <c:h val="0.80324249050977214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2000263"/>
          </a:xfrm>
          <a:ln>
            <a:solidFill>
              <a:srgbClr val="7030A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Протокол опроса для граждан по бюджетной тематике за 4 квартал 2020 года для жителей муниципального образования ЗАТО город Заозерск. 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В опросе участвовали </a:t>
            </a:r>
            <a:r>
              <a:rPr lang="ru-RU" sz="2700" u="sng" dirty="0" smtClean="0">
                <a:latin typeface="Times New Roman" pitchFamily="18" charset="0"/>
                <a:cs typeface="Times New Roman" pitchFamily="18" charset="0"/>
              </a:rPr>
              <a:t>102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человека.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Результаты опроса приведены ниже.</a:t>
            </a:r>
            <a:endParaRPr lang="ru-RU" sz="4400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642910" y="2357430"/>
          <a:ext cx="6786610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71472" y="285728"/>
          <a:ext cx="8115328" cy="5429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357166"/>
          <a:ext cx="8229600" cy="5649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2852"/>
          <a:ext cx="8229600" cy="5864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14290"/>
          <a:ext cx="8229600" cy="57928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85728"/>
          <a:ext cx="8258204" cy="578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85728"/>
          <a:ext cx="8258204" cy="578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85728"/>
          <a:ext cx="8258204" cy="578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85728"/>
          <a:ext cx="8258204" cy="578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85728"/>
          <a:ext cx="8258204" cy="578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85728"/>
          <a:ext cx="8258204" cy="578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721563"/>
          </a:xfrm>
        </p:spPr>
        <p:txBody>
          <a:bodyPr>
            <a:normAutofit/>
          </a:bodyPr>
          <a:lstStyle/>
          <a:p>
            <a:pPr algn="ctr"/>
            <a:endParaRPr lang="ru-RU" sz="5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5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Благодарим за участие!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130</TotalTime>
  <Words>127</Words>
  <PresentationFormat>Экран (4:3)</PresentationFormat>
  <Paragraphs>16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Метро</vt:lpstr>
      <vt:lpstr> Протокол опроса для граждан по бюджетной тематике за 4 квартал 2020 года для жителей муниципального образования ЗАТО город Заозерск.  В опросе участвовали 102человека. Результаты опроса приведены ниже.</vt:lpstr>
      <vt:lpstr>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Протокол опроса для граждан по бюджетной тематике за 3 квартал 2020 года для жителей муниципального образования ЗАТО город Заозерск.  В опросе участвовали _____ человек. Результаты опроса приведены ниже.</dc:title>
  <dc:creator>fin-viryacheva</dc:creator>
  <cp:lastModifiedBy>fbo-svetlova</cp:lastModifiedBy>
  <cp:revision>16</cp:revision>
  <dcterms:created xsi:type="dcterms:W3CDTF">2020-10-27T09:52:47Z</dcterms:created>
  <dcterms:modified xsi:type="dcterms:W3CDTF">2020-12-30T07:17:08Z</dcterms:modified>
</cp:coreProperties>
</file>