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6AF6E787-3069-40E0-B514-7662D21084B1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Ответы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Лист1!$A$2:$A$6</c:f>
              <c:strCache>
                <c:ptCount val="5"/>
                <c:pt idx="0">
                  <c:v>От 31 до 40 лет</c:v>
                </c:pt>
                <c:pt idx="1">
                  <c:v>От 41 до 55 лет</c:v>
                </c:pt>
                <c:pt idx="2">
                  <c:v>От 20 до 30 лет</c:v>
                </c:pt>
                <c:pt idx="3">
                  <c:v>Старше 55 лет</c:v>
                </c:pt>
                <c:pt idx="4">
                  <c:v>младше 20 лет</c:v>
                </c:pt>
              </c:strCache>
            </c:strRef>
          </c:cat>
          <c:val>
            <c:numRef>
              <c:f>Лист1!$B$2:$B$6</c:f>
              <c:numCache>
                <c:formatCode>0.00%</c:formatCode>
                <c:ptCount val="5"/>
                <c:pt idx="0">
                  <c:v>0.41899999999999998</c:v>
                </c:pt>
                <c:pt idx="1">
                  <c:v>0.29499999999999998</c:v>
                </c:pt>
                <c:pt idx="2">
                  <c:v>0.18099999999999999</c:v>
                </c:pt>
                <c:pt idx="3">
                  <c:v>8.5999999999999993E-2</c:v>
                </c:pt>
                <c:pt idx="4">
                  <c:v>1.9E-2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Ответы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Лист1!$A$2:$A$3</c:f>
              <c:strCache>
                <c:ptCount val="2"/>
                <c:pt idx="0">
                  <c:v>Женский</c:v>
                </c:pt>
                <c:pt idx="1">
                  <c:v>Мужской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0.77100000000000002</c:v>
                </c:pt>
                <c:pt idx="1">
                  <c:v>0.22900000000000001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73542821036259365"/>
          <c:y val="0.38755464859080818"/>
          <c:w val="0.21210265383493729"/>
          <c:h val="0.17260017370888803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Ответы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Лист1!$A$2:$A$4</c:f>
              <c:strCache>
                <c:ptCount val="3"/>
                <c:pt idx="0">
                  <c:v>высшее</c:v>
                </c:pt>
                <c:pt idx="1">
                  <c:v>среднее профессиональное</c:v>
                </c:pt>
                <c:pt idx="2">
                  <c:v>среднее</c:v>
                </c:pt>
              </c:strCache>
            </c:strRef>
          </c:cat>
          <c:val>
            <c:numRef>
              <c:f>Лист1!$B$2:$B$4</c:f>
              <c:numCache>
                <c:formatCode>0.00%</c:formatCode>
                <c:ptCount val="3"/>
                <c:pt idx="0">
                  <c:v>0.61899999999999999</c:v>
                </c:pt>
                <c:pt idx="1">
                  <c:v>0.21</c:v>
                </c:pt>
                <c:pt idx="2">
                  <c:v>0.17100000000000001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8707178963740647"/>
          <c:y val="0.27668719342159892"/>
          <c:w val="0.40366895110333434"/>
          <c:h val="0.46167986790877436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Ответы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Да</c:v>
                </c:pt>
                <c:pt idx="1">
                  <c:v>Нет</c:v>
                </c:pt>
                <c:pt idx="2">
                  <c:v>Да, использую их в работе</c:v>
                </c:pt>
                <c:pt idx="3">
                  <c:v>Хотелось бы, но не знаю где</c:v>
                </c:pt>
              </c:strCache>
            </c:strRef>
          </c:cat>
          <c:val>
            <c:numRef>
              <c:f>Лист1!$B$2:$B$5</c:f>
              <c:numCache>
                <c:formatCode>0.00%</c:formatCode>
                <c:ptCount val="4"/>
                <c:pt idx="0">
                  <c:v>0.38100000000000001</c:v>
                </c:pt>
                <c:pt idx="1">
                  <c:v>0.25700000000000001</c:v>
                </c:pt>
                <c:pt idx="2">
                  <c:v>0.248</c:v>
                </c:pt>
                <c:pt idx="3">
                  <c:v>0.114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9441746864975209"/>
          <c:y val="0.1658197382523896"/>
          <c:w val="0.39632327209098861"/>
          <c:h val="0.6357122230119866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Ответы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Официальный сайт органов местного самоуправления</c:v>
                </c:pt>
                <c:pt idx="1">
                  <c:v>Официальная группа вконтакте УЭФ Администрации ЗАТО город Заозерск</c:v>
                </c:pt>
                <c:pt idx="2">
                  <c:v>Информация  поступает от коллег и знакомых</c:v>
                </c:pt>
                <c:pt idx="3">
                  <c:v>Местные СМИ</c:v>
                </c:pt>
              </c:strCache>
            </c:strRef>
          </c:cat>
          <c:val>
            <c:numRef>
              <c:f>Лист1!$B$2:$B$5</c:f>
              <c:numCache>
                <c:formatCode>0.00%</c:formatCode>
                <c:ptCount val="4"/>
                <c:pt idx="0">
                  <c:v>0.379</c:v>
                </c:pt>
                <c:pt idx="1">
                  <c:v>0.25</c:v>
                </c:pt>
                <c:pt idx="2">
                  <c:v>0.221</c:v>
                </c:pt>
                <c:pt idx="3">
                  <c:v>0.15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6866895110333426"/>
          <c:y val="2.3398998180055829E-2"/>
          <c:w val="0.42207178963740644"/>
          <c:h val="0.97660100181994414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Ответы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Для повышения бюджетной грамотности</c:v>
                </c:pt>
                <c:pt idx="1">
                  <c:v>В иных целях</c:v>
                </c:pt>
                <c:pt idx="2">
                  <c:v>Для целей профессиональной деятельности</c:v>
                </c:pt>
                <c:pt idx="3">
                  <c:v>В учебных целях</c:v>
                </c:pt>
              </c:strCache>
            </c:strRef>
          </c:cat>
          <c:val>
            <c:numRef>
              <c:f>Лист1!$B$2:$B$5</c:f>
              <c:numCache>
                <c:formatCode>0.00%</c:formatCode>
                <c:ptCount val="4"/>
                <c:pt idx="0">
                  <c:v>0.35899999999999999</c:v>
                </c:pt>
                <c:pt idx="1">
                  <c:v>0.28899999999999998</c:v>
                </c:pt>
                <c:pt idx="2">
                  <c:v>0.27300000000000002</c:v>
                </c:pt>
                <c:pt idx="3">
                  <c:v>7.8E-2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6158561777000093"/>
          <c:y val="0.14967046792030778"/>
          <c:w val="0.42915512297073982"/>
          <c:h val="0.7998942987381911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Ответы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Формат «бюджет для граждан»</c:v>
                </c:pt>
                <c:pt idx="1">
                  <c:v>Таблицы</c:v>
                </c:pt>
                <c:pt idx="2">
                  <c:v>Графическое представление (графики, диаграммы)</c:v>
                </c:pt>
                <c:pt idx="3">
                  <c:v>Аналитические записки в виде текстовых пояснений</c:v>
                </c:pt>
              </c:strCache>
            </c:strRef>
          </c:cat>
          <c:val>
            <c:numRef>
              <c:f>Лист1!$B$2:$B$5</c:f>
              <c:numCache>
                <c:formatCode>0.00%</c:formatCode>
                <c:ptCount val="4"/>
                <c:pt idx="0">
                  <c:v>0.27700000000000002</c:v>
                </c:pt>
                <c:pt idx="1">
                  <c:v>0.26300000000000001</c:v>
                </c:pt>
                <c:pt idx="2">
                  <c:v>0.248</c:v>
                </c:pt>
                <c:pt idx="3">
                  <c:v>0.21199999999999999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6944444444444442"/>
          <c:y val="8.513171671973456E-2"/>
          <c:w val="0.4182098765432099"/>
          <c:h val="0.8588209846169754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Ответы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Лист1!$A$2:$A$6</c:f>
              <c:strCache>
                <c:ptCount val="5"/>
                <c:pt idx="0">
                  <c:v>Параметры местного бюджета</c:v>
                </c:pt>
                <c:pt idx="1">
                  <c:v>Статистическая сопоставимость с другими муниципалитетами</c:v>
                </c:pt>
                <c:pt idx="2">
                  <c:v>Бюджетная политика</c:v>
                </c:pt>
                <c:pt idx="3">
                  <c:v>Сведения о муниципальном долге</c:v>
                </c:pt>
                <c:pt idx="4">
                  <c:v>Бюджетные инвестиции</c:v>
                </c:pt>
              </c:strCache>
            </c:strRef>
          </c:cat>
          <c:val>
            <c:numRef>
              <c:f>Лист1!$B$2:$B$6</c:f>
              <c:numCache>
                <c:formatCode>0.00%</c:formatCode>
                <c:ptCount val="5"/>
                <c:pt idx="0">
                  <c:v>0.374</c:v>
                </c:pt>
                <c:pt idx="1">
                  <c:v>0.17199999999999999</c:v>
                </c:pt>
                <c:pt idx="2">
                  <c:v>0.161</c:v>
                </c:pt>
                <c:pt idx="3">
                  <c:v>0.14899999999999999</c:v>
                </c:pt>
                <c:pt idx="4">
                  <c:v>0.14399999999999999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7697919704481382"/>
          <c:y val="5.1459324789000699E-2"/>
          <c:w val="0.41376154369592688"/>
          <c:h val="0.93738989912202109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Ответы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Лист1!$A$2:$A$3</c:f>
              <c:strCache>
                <c:ptCount val="2"/>
                <c:pt idx="0">
                  <c:v>Нет, информации хватает</c:v>
                </c:pt>
                <c:pt idx="1">
                  <c:v>Да, информации недостаточно (Свой ответ)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873417906095072"/>
          <c:y val="0.29352338938696582"/>
          <c:w val="0.40339895013123356"/>
          <c:h val="0.4560678025869853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96D030-995D-45CD-B059-98CBA1A0B375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AE5023-96C6-4076-B341-148AD37CD2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068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AE5023-96C6-4076-B341-148AD37CD263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092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7547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9637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75260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8470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7932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2478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3246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6037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3349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9028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7799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0A88D0-22C4-4174-AF7A-AB717A7CB9BA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56C061-4182-42E9-8E80-6B28D71DF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0584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772400" cy="1470025"/>
          </a:xfrm>
        </p:spPr>
        <p:txBody>
          <a:bodyPr>
            <a:normAutofit/>
          </a:bodyPr>
          <a:lstStyle/>
          <a:p>
            <a:r>
              <a:rPr lang="ru-RU" sz="2000" b="1" dirty="0"/>
              <a:t>Опрос – О вовлеченности населения ЗАТО город Заозерск в вопросы бюджетно-финансовой сферы</a:t>
            </a:r>
            <a:endParaRPr lang="ru-RU" sz="2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Всего в опросе приняли участие </a:t>
            </a:r>
            <a:r>
              <a:rPr lang="ru-RU" dirty="0" smtClean="0"/>
              <a:t>105 респондентов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38353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/>
              <a:t>Какую возрастную категорию Вы представляете?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166384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8795098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/>
              <a:t>Укажите Ваш пол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343495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773141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/>
              <a:t>Укажите, пожалуйста, Ваше образование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9900727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37245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/>
              <a:t>Знакомитесь ли Вы с постановлениями Администрации ЗАТО город Заозерск?</a:t>
            </a:r>
            <a:endParaRPr lang="ru-RU" sz="28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220811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993147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dirty="0"/>
              <a:t>Какие источники получения информации о бюджете ЗАТО город Заозерск, по Вашему мнению, наиболее популярны среди представителей Вашей социальной (профессиональной, организационной) группы?</a:t>
            </a:r>
            <a:endParaRPr lang="ru-RU" sz="20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3063063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501845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/>
              <a:t> В каких целях Вы изучаете информацию о бюджете?</a:t>
            </a:r>
            <a:endParaRPr lang="ru-RU" sz="32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274725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7665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/>
              <a:t>Какой из видов представления информации о финансовых и нефинансовых показателях бюджета ЗАТО город Заозерск для Вас наиболее понятен и удобен?</a:t>
            </a:r>
            <a:endParaRPr lang="ru-RU" sz="24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8638783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67906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/>
              <a:t>Какую информацию о бюджете Вы хотели бы видеть в формате «Бюджет для граждан» более подробно?</a:t>
            </a:r>
            <a:endParaRPr lang="ru-RU" sz="28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86212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914941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/>
              <a:t>Есть ли у Вас потребность в какой-либо дополнительной информации о бюджете, которой нет в открытом доступе?</a:t>
            </a:r>
            <a:endParaRPr lang="ru-RU" sz="28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497013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0250821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138</Words>
  <Application>Microsoft Office PowerPoint</Application>
  <PresentationFormat>Экран (4:3)</PresentationFormat>
  <Paragraphs>21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Опрос – О вовлеченности населения ЗАТО город Заозерск в вопросы бюджетно-финансовой сферы</vt:lpstr>
      <vt:lpstr>Какую возрастную категорию Вы представляете?</vt:lpstr>
      <vt:lpstr>Укажите Ваш пол</vt:lpstr>
      <vt:lpstr>Укажите, пожалуйста, Ваше образование</vt:lpstr>
      <vt:lpstr>Знакомитесь ли Вы с постановлениями Администрации ЗАТО город Заозерск?</vt:lpstr>
      <vt:lpstr>Какие источники получения информации о бюджете ЗАТО город Заозерск, по Вашему мнению, наиболее популярны среди представителей Вашей социальной (профессиональной, организационной) группы?</vt:lpstr>
      <vt:lpstr> В каких целях Вы изучаете информацию о бюджете?</vt:lpstr>
      <vt:lpstr>Какой из видов представления информации о финансовых и нефинансовых показателях бюджета ЗАТО город Заозерск для Вас наиболее понятен и удобен?</vt:lpstr>
      <vt:lpstr>Какую информацию о бюджете Вы хотели бы видеть в формате «Бюджет для граждан» более подробно?</vt:lpstr>
      <vt:lpstr>Есть ли у Вас потребность в какой-либо дополнительной информации о бюджете, которой нет в открытом доступе?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Опрос – Оценка исполнения бюджета ЗАТО город Заозерск за 1-ое полугодие 2021 года:</dc:title>
  <dc:creator>Вячеслав</dc:creator>
  <cp:lastModifiedBy>VVoronkov</cp:lastModifiedBy>
  <cp:revision>15</cp:revision>
  <dcterms:created xsi:type="dcterms:W3CDTF">2021-10-06T09:07:42Z</dcterms:created>
  <dcterms:modified xsi:type="dcterms:W3CDTF">2021-12-22T06:53:29Z</dcterms:modified>
</cp:coreProperties>
</file>