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39"/>
  </p:notesMasterIdLst>
  <p:sldIdLst>
    <p:sldId id="256" r:id="rId2"/>
    <p:sldId id="356" r:id="rId3"/>
    <p:sldId id="342" r:id="rId4"/>
    <p:sldId id="355" r:id="rId5"/>
    <p:sldId id="318" r:id="rId6"/>
    <p:sldId id="347" r:id="rId7"/>
    <p:sldId id="344" r:id="rId8"/>
    <p:sldId id="349" r:id="rId9"/>
    <p:sldId id="350" r:id="rId10"/>
    <p:sldId id="352" r:id="rId11"/>
    <p:sldId id="353" r:id="rId12"/>
    <p:sldId id="354" r:id="rId13"/>
    <p:sldId id="333" r:id="rId14"/>
    <p:sldId id="331" r:id="rId15"/>
    <p:sldId id="357" r:id="rId16"/>
    <p:sldId id="335" r:id="rId17"/>
    <p:sldId id="375" r:id="rId18"/>
    <p:sldId id="376" r:id="rId19"/>
    <p:sldId id="358" r:id="rId20"/>
    <p:sldId id="359" r:id="rId21"/>
    <p:sldId id="360" r:id="rId22"/>
    <p:sldId id="377" r:id="rId23"/>
    <p:sldId id="378" r:id="rId24"/>
    <p:sldId id="363" r:id="rId25"/>
    <p:sldId id="364" r:id="rId26"/>
    <p:sldId id="361" r:id="rId27"/>
    <p:sldId id="379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292" r:id="rId38"/>
  </p:sldIdLst>
  <p:sldSz cx="12242800" cy="7200900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ef-vodonaeva" initials="u" lastIdx="1" clrIdx="0">
    <p:extLst>
      <p:ext uri="{19B8F6BF-5375-455C-9EA6-DF929625EA0E}">
        <p15:presenceInfo xmlns:p15="http://schemas.microsoft.com/office/powerpoint/2012/main" userId="uef-vodonaev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5C27"/>
    <a:srgbClr val="217CEB"/>
    <a:srgbClr val="0B7FC7"/>
    <a:srgbClr val="0082C8"/>
    <a:srgbClr val="FF6600"/>
    <a:srgbClr val="299CE3"/>
    <a:srgbClr val="0D93E5"/>
    <a:srgbClr val="0099FF"/>
    <a:srgbClr val="2208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2"/>
  </p:normalViewPr>
  <p:slideViewPr>
    <p:cSldViewPr>
      <p:cViewPr varScale="1">
        <p:scale>
          <a:sx n="103" d="100"/>
          <a:sy n="103" d="100"/>
        </p:scale>
        <p:origin x="858" y="10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6040080285545024"/>
          <c:y val="0.18569400340040004"/>
          <c:w val="0.39204121888766302"/>
          <c:h val="0.656199365209726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C2-472F-B790-92528FE37D4B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1C2-472F-B790-92528FE37D4B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C2-472F-B790-92528FE37D4B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1C2-472F-B790-92528FE37D4B}"/>
              </c:ext>
            </c:extLst>
          </c:dPt>
          <c:dPt>
            <c:idx val="4"/>
            <c:bubble3D val="0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1C2-472F-B790-92528FE37D4B}"/>
              </c:ext>
            </c:extLst>
          </c:dPt>
          <c:dPt>
            <c:idx val="5"/>
            <c:bubble3D val="0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1C2-472F-B790-92528FE37D4B}"/>
              </c:ext>
            </c:extLst>
          </c:dPt>
          <c:dPt>
            <c:idx val="6"/>
            <c:bubble3D val="0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1C2-472F-B790-92528FE37D4B}"/>
              </c:ext>
            </c:extLst>
          </c:dPt>
          <c:dPt>
            <c:idx val="7"/>
            <c:bubble3D val="0"/>
            <c:spPr>
              <a:gradFill>
                <a:gsLst>
                  <a:gs pos="100000">
                    <a:schemeClr val="accent2">
                      <a:lumMod val="60000"/>
                      <a:lumMod val="60000"/>
                      <a:lumOff val="40000"/>
                    </a:schemeClr>
                  </a:gs>
                  <a:gs pos="0">
                    <a:schemeClr val="accent2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1C2-472F-B790-92528FE37D4B}"/>
              </c:ext>
            </c:extLst>
          </c:dPt>
          <c:dPt>
            <c:idx val="8"/>
            <c:bubble3D val="0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1C2-472F-B790-92528FE37D4B}"/>
              </c:ext>
            </c:extLst>
          </c:dPt>
          <c:dPt>
            <c:idx val="9"/>
            <c:bubble3D val="0"/>
            <c:spPr>
              <a:gradFill>
                <a:gsLst>
                  <a:gs pos="100000">
                    <a:schemeClr val="accent4">
                      <a:lumMod val="60000"/>
                      <a:lumMod val="60000"/>
                      <a:lumOff val="40000"/>
                    </a:schemeClr>
                  </a:gs>
                  <a:gs pos="0">
                    <a:schemeClr val="accent4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1C2-472F-B790-92528FE37D4B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218 280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C2-472F-B790-92528FE37D4B}"/>
                </c:ext>
              </c:extLst>
            </c:dLbl>
            <c:dLbl>
              <c:idx val="1"/>
              <c:layout>
                <c:manualLayout>
                  <c:x val="2.9443869173112036E-2"/>
                  <c:y val="-4.508307799567734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35 848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1C2-472F-B790-92528FE37D4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919 053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1C2-472F-B790-92528FE37D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1272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1C2-472F-B790-92528FE37D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1C2-472F-B790-92528FE37D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1C2-472F-B790-92528FE37D4B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1261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F1C2-472F-B790-92528FE37D4B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1078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1C2-472F-B790-92528FE37D4B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951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F1C2-472F-B790-92528FE37D4B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934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F1C2-472F-B790-92528FE37D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8F8F8"/>
                    </a:solidFill>
                    <a:latin typeface="Corki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#,##0</c:formatCode>
                <c:ptCount val="3"/>
                <c:pt idx="0">
                  <c:v>218280</c:v>
                </c:pt>
                <c:pt idx="1">
                  <c:v>35848</c:v>
                </c:pt>
                <c:pt idx="2">
                  <c:v>919053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B-41A4-8AEB-7BFE52AF494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legend>
      <c:legendPos val="l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rgbClr val="F8F8F8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en-US" sz="2400" b="0" i="0" u="none" strike="noStrike" kern="1200" baseline="0">
                <a:solidFill>
                  <a:srgbClr val="F8F8F8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lang="en-US" sz="2400" b="0" i="0" u="none" strike="noStrike" kern="1200" baseline="0">
                <a:solidFill>
                  <a:srgbClr val="F8F8F8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1.222774008933186E-2"/>
          <c:y val="0.15470311461946604"/>
          <c:w val="0.45802878670393282"/>
          <c:h val="0.6595729894162815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rgbClr val="F8F8F8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ln>
          <a:noFill/>
        </a:ln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43676628754962732"/>
          <c:y val="0.10681191033553239"/>
          <c:w val="0.54193728013259646"/>
          <c:h val="0.8027192905698448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C2-472F-B790-92528FE37D4B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1C2-472F-B790-92528FE37D4B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C2-472F-B790-92528FE37D4B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1C2-472F-B790-92528FE37D4B}"/>
              </c:ext>
            </c:extLst>
          </c:dPt>
          <c:dPt>
            <c:idx val="4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1C2-472F-B790-92528FE37D4B}"/>
              </c:ext>
            </c:extLst>
          </c:dPt>
          <c:dPt>
            <c:idx val="5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1C2-472F-B790-92528FE37D4B}"/>
              </c:ext>
            </c:extLst>
          </c:dPt>
          <c:dPt>
            <c:idx val="6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1C2-472F-B790-92528FE37D4B}"/>
              </c:ext>
            </c:extLst>
          </c:dPt>
          <c:dPt>
            <c:idx val="7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1C2-472F-B790-92528FE37D4B}"/>
              </c:ext>
            </c:extLst>
          </c:dPt>
          <c:dPt>
            <c:idx val="8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1C2-472F-B790-92528FE37D4B}"/>
              </c:ext>
            </c:extLst>
          </c:dPt>
          <c:dPt>
            <c:idx val="9"/>
            <c:invertIfNegative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1C2-472F-B790-92528FE37D4B}"/>
              </c:ext>
            </c:extLst>
          </c:dPt>
          <c:dLbls>
            <c:dLbl>
              <c:idx val="0"/>
              <c:layout>
                <c:manualLayout>
                  <c:x val="9.368503827808277E-3"/>
                  <c:y val="2.702702702702702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35 971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C2-472F-B790-92528FE37D4B}"/>
                </c:ext>
              </c:extLst>
            </c:dLbl>
            <c:dLbl>
              <c:idx val="1"/>
              <c:layout>
                <c:manualLayout>
                  <c:x val="1.2045219207182099E-2"/>
                  <c:y val="2.702702702702702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36 100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1C2-472F-B790-92528FE37D4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520 874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1C2-472F-B790-92528FE37D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1272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1C2-472F-B790-92528FE37D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1C2-472F-B790-92528FE37D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1C2-472F-B790-92528FE37D4B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1261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F1C2-472F-B790-92528FE37D4B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1078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1C2-472F-B790-92528FE37D4B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951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F1C2-472F-B790-92528FE37D4B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934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F1C2-472F-B790-92528FE37D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8F8F8"/>
                    </a:solidFill>
                    <a:latin typeface="Corki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2026</c:v>
                </c:pt>
                <c:pt idx="1">
                  <c:v>2027</c:v>
                </c:pt>
              </c:numCache>
            </c:num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35971</c:v>
                </c:pt>
                <c:pt idx="1">
                  <c:v>36100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B-41A4-8AEB-7BFE52AF494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numRef>
              <c:f>Лист1!$A$2:$A$3</c:f>
              <c:numCache>
                <c:formatCode>General</c:formatCode>
                <c:ptCount val="2"/>
                <c:pt idx="0">
                  <c:v>2026</c:v>
                </c:pt>
                <c:pt idx="1">
                  <c:v>2027</c:v>
                </c:pt>
              </c:numCache>
            </c:numRef>
          </c:cat>
          <c:val>
            <c:numRef>
              <c:f>Лист1!$C$2:$C$3</c:f>
              <c:numCache>
                <c:formatCode>#,##0</c:formatCode>
                <c:ptCount val="2"/>
                <c:pt idx="0">
                  <c:v>231001</c:v>
                </c:pt>
                <c:pt idx="1">
                  <c:v>246141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57-400A-A603-52D0953477B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cat>
            <c:numRef>
              <c:f>Лист1!$A$2:$A$3</c:f>
              <c:numCache>
                <c:formatCode>General</c:formatCode>
                <c:ptCount val="2"/>
                <c:pt idx="0">
                  <c:v>2026</c:v>
                </c:pt>
                <c:pt idx="1">
                  <c:v>2027</c:v>
                </c:pt>
              </c:numCache>
            </c:numRef>
          </c:cat>
          <c:val>
            <c:numRef>
              <c:f>Лист1!$D$2:$D$3</c:f>
              <c:numCache>
                <c:formatCode>#,##0</c:formatCode>
                <c:ptCount val="2"/>
                <c:pt idx="0">
                  <c:v>974145</c:v>
                </c:pt>
                <c:pt idx="1">
                  <c:v>447461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57-400A-A603-52D095347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box"/>
        <c:axId val="671743072"/>
        <c:axId val="671744512"/>
        <c:axId val="232619432"/>
      </c:bar3DChart>
      <c:catAx>
        <c:axId val="6717430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71744512"/>
        <c:crosses val="autoZero"/>
        <c:auto val="1"/>
        <c:lblAlgn val="ctr"/>
        <c:lblOffset val="100"/>
        <c:noMultiLvlLbl val="0"/>
      </c:catAx>
      <c:valAx>
        <c:axId val="67174451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#,##0.00" sourceLinked="1"/>
        <c:majorTickMark val="out"/>
        <c:minorTickMark val="none"/>
        <c:tickLblPos val="nextTo"/>
        <c:crossAx val="671743072"/>
        <c:crosses val="autoZero"/>
        <c:crossBetween val="between"/>
      </c:valAx>
      <c:serAx>
        <c:axId val="232619432"/>
        <c:scaling>
          <c:orientation val="minMax"/>
        </c:scaling>
        <c:delete val="1"/>
        <c:axPos val="b"/>
        <c:majorTickMark val="out"/>
        <c:minorTickMark val="none"/>
        <c:tickLblPos val="nextTo"/>
        <c:crossAx val="671744512"/>
        <c:crosses val="autoZero"/>
      </c:serAx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rgbClr val="F8F8F8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ln>
          <a:noFill/>
        </a:ln>
      </c:spPr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42873614141150584"/>
          <c:y val="9.1046144569766618E-2"/>
          <c:w val="0.54193728013259646"/>
          <c:h val="0.8027192905698448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1C2-472F-B790-92528FE37D4B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C2-472F-B790-92528FE37D4B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1C2-472F-B790-92528FE37D4B}"/>
              </c:ext>
            </c:extLst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C2-472F-B790-92528FE37D4B}"/>
              </c:ext>
            </c:extLst>
          </c:dPt>
          <c:dPt>
            <c:idx val="4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1C2-472F-B790-92528FE37D4B}"/>
              </c:ext>
            </c:extLst>
          </c:dPt>
          <c:dPt>
            <c:idx val="5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1C2-472F-B790-92528FE37D4B}"/>
              </c:ext>
            </c:extLst>
          </c:dPt>
          <c:dPt>
            <c:idx val="6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1C2-472F-B790-92528FE37D4B}"/>
              </c:ext>
            </c:extLst>
          </c:dPt>
          <c:dPt>
            <c:idx val="7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F1C2-472F-B790-92528FE37D4B}"/>
              </c:ext>
            </c:extLst>
          </c:dPt>
          <c:dPt>
            <c:idx val="8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F1C2-472F-B790-92528FE37D4B}"/>
              </c:ext>
            </c:extLst>
          </c:dPt>
          <c:dPt>
            <c:idx val="9"/>
            <c:invertIfNegative val="0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F1C2-472F-B790-92528FE37D4B}"/>
              </c:ext>
            </c:extLst>
          </c:dPt>
          <c:dLbls>
            <c:dLbl>
              <c:idx val="0"/>
              <c:layout>
                <c:manualLayout>
                  <c:x val="-4.9519234518415792E-2"/>
                  <c:y val="4.5045045045044221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143 164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1C2-472F-B790-92528FE37D4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1C2-472F-B790-92528FE37D4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1C2-472F-B790-92528FE37D4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1272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1C2-472F-B790-92528FE37D4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1325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1C2-472F-B790-92528FE37D4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1200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1C2-472F-B790-92528FE37D4B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1261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D-F1C2-472F-B790-92528FE37D4B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1078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1C2-472F-B790-92528FE37D4B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/>
                      <a:t>951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1-F1C2-472F-B790-92528FE37D4B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934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3-F1C2-472F-B790-92528FE37D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Corki" panose="00000500000000000000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2025</c:v>
                </c:pt>
                <c:pt idx="1">
                  <c:v>2026</c:v>
                </c:pt>
                <c:pt idx="2">
                  <c:v>2027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143164</c:v>
                </c:pt>
                <c:pt idx="1">
                  <c:v>143843.72399999999</c:v>
                </c:pt>
                <c:pt idx="2">
                  <c:v>144323.318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B-41A4-8AEB-7BFE52AF494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ДОТАЦИИ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2025</c:v>
                </c:pt>
                <c:pt idx="1">
                  <c:v>2026</c:v>
                </c:pt>
                <c:pt idx="2">
                  <c:v>2027</c:v>
                </c:pt>
              </c:numCache>
            </c:numRef>
          </c:cat>
          <c:val>
            <c:numRef>
              <c:f>Лист1!$C$2:$C$4</c:f>
              <c:numCache>
                <c:formatCode>#,##0</c:formatCode>
                <c:ptCount val="3"/>
                <c:pt idx="0">
                  <c:v>380861</c:v>
                </c:pt>
                <c:pt idx="1">
                  <c:v>300179.52600000001</c:v>
                </c:pt>
                <c:pt idx="2">
                  <c:v>254180.644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57-400A-A603-52D0953477B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2025</c:v>
                </c:pt>
                <c:pt idx="1">
                  <c:v>2026</c:v>
                </c:pt>
                <c:pt idx="2">
                  <c:v>2027</c:v>
                </c:pt>
              </c:numCache>
            </c:numRef>
          </c:cat>
          <c:val>
            <c:numRef>
              <c:f>Лист1!$D$2:$D$4</c:f>
              <c:numCache>
                <c:formatCode>#,##0</c:formatCode>
                <c:ptCount val="3"/>
                <c:pt idx="0">
                  <c:v>395028</c:v>
                </c:pt>
                <c:pt idx="1">
                  <c:v>530121.18599999999</c:v>
                </c:pt>
                <c:pt idx="2" formatCode="General">
                  <c:v>48957.45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57-400A-A603-52D095347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box"/>
        <c:axId val="671743072"/>
        <c:axId val="671744512"/>
        <c:axId val="232619432"/>
      </c:bar3DChart>
      <c:catAx>
        <c:axId val="6717430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71744512"/>
        <c:crosses val="autoZero"/>
        <c:auto val="1"/>
        <c:lblAlgn val="ctr"/>
        <c:lblOffset val="100"/>
        <c:noMultiLvlLbl val="0"/>
      </c:catAx>
      <c:valAx>
        <c:axId val="67174451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#,##0.00" sourceLinked="1"/>
        <c:majorTickMark val="out"/>
        <c:minorTickMark val="none"/>
        <c:tickLblPos val="nextTo"/>
        <c:crossAx val="671743072"/>
        <c:crosses val="autoZero"/>
        <c:crossBetween val="between"/>
      </c:valAx>
      <c:serAx>
        <c:axId val="232619432"/>
        <c:scaling>
          <c:orientation val="minMax"/>
        </c:scaling>
        <c:delete val="1"/>
        <c:axPos val="b"/>
        <c:majorTickMark val="out"/>
        <c:minorTickMark val="none"/>
        <c:tickLblPos val="nextTo"/>
        <c:crossAx val="671744512"/>
        <c:crosses val="autoZero"/>
      </c:serAx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rgbClr val="F8F8F8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1218977374663587E-4"/>
          <c:y val="0.17621650490218782"/>
          <c:w val="0.99908781022625337"/>
          <c:h val="0.6559421668446302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Лист1!$A$2:$A$9</c:f>
              <c:numCache>
                <c:formatCode>General</c:formatCode>
                <c:ptCount val="8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</c:numCache>
            </c:numRef>
          </c:cat>
          <c:val>
            <c:numRef>
              <c:f>Лист1!$B$2:$B$9</c:f>
              <c:numCache>
                <c:formatCode>#,##0</c:formatCode>
                <c:ptCount val="8"/>
                <c:pt idx="0">
                  <c:v>732296</c:v>
                </c:pt>
                <c:pt idx="1">
                  <c:v>1102816</c:v>
                </c:pt>
                <c:pt idx="2">
                  <c:v>1445470</c:v>
                </c:pt>
                <c:pt idx="3">
                  <c:v>1072465</c:v>
                </c:pt>
                <c:pt idx="4">
                  <c:v>1233922</c:v>
                </c:pt>
                <c:pt idx="5">
                  <c:v>1173181</c:v>
                </c:pt>
                <c:pt idx="6">
                  <c:v>1241117</c:v>
                </c:pt>
                <c:pt idx="7">
                  <c:v>729702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79-4A88-A725-B672A7D88E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74718672"/>
        <c:axId val="674720112"/>
        <c:axId val="0"/>
      </c:bar3DChart>
      <c:catAx>
        <c:axId val="674718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674720112"/>
        <c:crosses val="autoZero"/>
        <c:auto val="1"/>
        <c:lblAlgn val="ctr"/>
        <c:lblOffset val="100"/>
        <c:noMultiLvlLbl val="0"/>
      </c:catAx>
      <c:valAx>
        <c:axId val="67472011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674718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266710763155562E-2"/>
          <c:y val="0.17621650490218782"/>
          <c:w val="0.90583690924082261"/>
          <c:h val="0.604213591375447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Лист1!$A$2:$A$9</c:f>
              <c:numCache>
                <c:formatCode>General</c:formatCode>
                <c:ptCount val="8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</c:numCache>
            </c:numRef>
          </c:cat>
          <c:val>
            <c:numRef>
              <c:f>Лист1!$B$2:$B$9</c:f>
              <c:numCache>
                <c:formatCode>#,##0</c:formatCode>
                <c:ptCount val="8"/>
                <c:pt idx="0">
                  <c:v>733780</c:v>
                </c:pt>
                <c:pt idx="1">
                  <c:v>1091905</c:v>
                </c:pt>
                <c:pt idx="2">
                  <c:v>1449831</c:v>
                </c:pt>
                <c:pt idx="3">
                  <c:v>1075549</c:v>
                </c:pt>
                <c:pt idx="4">
                  <c:v>1262375</c:v>
                </c:pt>
                <c:pt idx="5">
                  <c:v>1197342</c:v>
                </c:pt>
                <c:pt idx="6">
                  <c:v>1241306</c:v>
                </c:pt>
                <c:pt idx="7">
                  <c:v>729885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CF-48BA-B7C0-95BB4488B1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74718672"/>
        <c:axId val="674720112"/>
        <c:axId val="0"/>
      </c:bar3DChart>
      <c:catAx>
        <c:axId val="674718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674720112"/>
        <c:crosses val="autoZero"/>
        <c:auto val="1"/>
        <c:lblAlgn val="ctr"/>
        <c:lblOffset val="100"/>
        <c:noMultiLvlLbl val="0"/>
      </c:catAx>
      <c:valAx>
        <c:axId val="67472011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674718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bg1"/>
              </a:solidFill>
              <a:latin typeface="Corki" panose="00000500000000000000" pitchFamily="2" charset="-52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7205961396746657E-2"/>
          <c:y val="0.21844366410030813"/>
          <c:w val="0.94558807720650673"/>
          <c:h val="0.7411038055107459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ДЕФИЦИТ(-)/ПРОФИЦИТ(+)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-1484</c:v>
                </c:pt>
                <c:pt idx="1">
                  <c:v>-10911</c:v>
                </c:pt>
                <c:pt idx="2">
                  <c:v>-4361</c:v>
                </c:pt>
                <c:pt idx="3">
                  <c:v>-3084</c:v>
                </c:pt>
                <c:pt idx="4">
                  <c:v>-28453</c:v>
                </c:pt>
                <c:pt idx="5">
                  <c:v>-24161</c:v>
                </c:pt>
                <c:pt idx="6">
                  <c:v>-189</c:v>
                </c:pt>
                <c:pt idx="7">
                  <c:v>-183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6F1-4336-9424-9ECE7D68E1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93486864"/>
        <c:axId val="993479664"/>
      </c:lineChart>
      <c:catAx>
        <c:axId val="99348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Corki" panose="00000500000000000000" pitchFamily="2" charset="-52"/>
                <a:ea typeface="+mn-ea"/>
                <a:cs typeface="+mn-cs"/>
              </a:defRPr>
            </a:pPr>
            <a:endParaRPr lang="ru-RU"/>
          </a:p>
        </c:txPr>
        <c:crossAx val="993479664"/>
        <c:crosses val="autoZero"/>
        <c:auto val="0"/>
        <c:lblAlgn val="ctr"/>
        <c:lblOffset val="100"/>
        <c:noMultiLvlLbl val="0"/>
      </c:catAx>
      <c:valAx>
        <c:axId val="993479664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934868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0.44592</cdr:x>
      <cdr:y>0.33243</cdr:y>
    </cdr:from>
    <cdr:to>
      <cdr:x>0.54228</cdr:x>
      <cdr:y>0.49473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D51226A-3223-9130-EA25-4FE92E776155}"/>
            </a:ext>
          </a:extLst>
        </cdr:cNvPr>
        <cdr:cNvSpPr txBox="1"/>
      </cdr:nvSpPr>
      <cdr:spPr>
        <a:xfrm xmlns:a="http://schemas.openxmlformats.org/drawingml/2006/main">
          <a:off x="4231442" y="187292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kern="1200" dirty="0"/>
        </a:p>
      </cdr:txBody>
    </cdr:sp>
  </cdr:relSizeAnchor>
  <cdr:relSizeAnchor xmlns:cdr="http://schemas.openxmlformats.org/drawingml/2006/chartDrawing">
    <cdr:from>
      <cdr:x>0.68101</cdr:x>
      <cdr:y>0.4481</cdr:y>
    </cdr:from>
    <cdr:to>
      <cdr:x>0.82883</cdr:x>
      <cdr:y>0.5519</cdr:y>
    </cdr:to>
    <cdr:sp macro="" textlink="">
      <cdr:nvSpPr>
        <cdr:cNvPr id="3" name="TextBox 8">
          <a:extLst xmlns:a="http://schemas.openxmlformats.org/drawingml/2006/main">
            <a:ext uri="{FF2B5EF4-FFF2-40B4-BE49-F238E27FC236}">
              <a16:creationId xmlns:a16="http://schemas.microsoft.com/office/drawing/2014/main" id="{4061E6E3-72F1-441C-A7A6-7D6D97C70676}"/>
            </a:ext>
          </a:extLst>
        </cdr:cNvPr>
        <cdr:cNvSpPr txBox="1"/>
      </cdr:nvSpPr>
      <cdr:spPr>
        <a:xfrm xmlns:a="http://schemas.openxmlformats.org/drawingml/2006/main">
          <a:off x="6669842" y="2524633"/>
          <a:ext cx="1447800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3200" dirty="0">
              <a:solidFill>
                <a:schemeClr val="bg1"/>
              </a:solidFill>
              <a:latin typeface="Corki" panose="00000500000000000000" pitchFamily="2" charset="-52"/>
            </a:rPr>
            <a:t>1 173 181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0.46363</cdr:x>
      <cdr:y>0.84314</cdr:y>
    </cdr:from>
    <cdr:to>
      <cdr:x>0.53494</cdr:x>
      <cdr:y>0.90541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3857ED38-1788-FB82-669F-DA5D3B2554A4}"/>
            </a:ext>
          </a:extLst>
        </cdr:cNvPr>
        <cdr:cNvSpPr txBox="1"/>
      </cdr:nvSpPr>
      <cdr:spPr>
        <a:xfrm xmlns:a="http://schemas.openxmlformats.org/drawingml/2006/main">
          <a:off x="4399498" y="4754298"/>
          <a:ext cx="676664" cy="3511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</a:t>
          </a:r>
          <a:r>
            <a:rPr lang="en-US" sz="1800" dirty="0">
              <a:solidFill>
                <a:schemeClr val="bg1"/>
              </a:solidFill>
              <a:latin typeface="Corki" panose="00000500000000000000" pitchFamily="2" charset="-52"/>
            </a:rPr>
            <a:t>6</a:t>
          </a:r>
          <a:endParaRPr lang="ru-RU" sz="18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0.67164</cdr:x>
      <cdr:y>0.86486</cdr:y>
    </cdr:from>
    <cdr:to>
      <cdr:x>0.77603</cdr:x>
      <cdr:y>0.93257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FB29F51C-B920-0268-543E-F33321A7EE6C}"/>
            </a:ext>
          </a:extLst>
        </cdr:cNvPr>
        <cdr:cNvSpPr txBox="1"/>
      </cdr:nvSpPr>
      <cdr:spPr>
        <a:xfrm xmlns:a="http://schemas.openxmlformats.org/drawingml/2006/main">
          <a:off x="6373330" y="4876800"/>
          <a:ext cx="990600" cy="3817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</a:t>
          </a:r>
          <a:r>
            <a:rPr lang="en-US" sz="1800" dirty="0">
              <a:solidFill>
                <a:schemeClr val="bg1"/>
              </a:solidFill>
              <a:latin typeface="Corki" panose="00000500000000000000" pitchFamily="2" charset="-52"/>
            </a:rPr>
            <a:t>7</a:t>
          </a:r>
          <a:endParaRPr lang="ru-RU" sz="18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0.74391</cdr:x>
      <cdr:y>0.54369</cdr:y>
    </cdr:from>
    <cdr:to>
      <cdr:x>0.84027</cdr:x>
      <cdr:y>0.62477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430143E3-F3AB-DB4B-57A3-B1300F52F5FD}"/>
            </a:ext>
          </a:extLst>
        </cdr:cNvPr>
        <cdr:cNvSpPr txBox="1"/>
      </cdr:nvSpPr>
      <cdr:spPr>
        <a:xfrm xmlns:a="http://schemas.openxmlformats.org/drawingml/2006/main">
          <a:off x="7059130" y="3065777"/>
          <a:ext cx="914384" cy="4571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246 141</a:t>
          </a:r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0.64755</cdr:x>
      <cdr:y>0.09798</cdr:y>
    </cdr:from>
    <cdr:to>
      <cdr:x>0.74391</cdr:x>
      <cdr:y>0.18103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2F11EDEE-7BDF-5FE0-8536-14B2ADE65317}"/>
            </a:ext>
          </a:extLst>
        </cdr:cNvPr>
        <cdr:cNvSpPr txBox="1"/>
      </cdr:nvSpPr>
      <cdr:spPr>
        <a:xfrm xmlns:a="http://schemas.openxmlformats.org/drawingml/2006/main">
          <a:off x="6144730" y="552510"/>
          <a:ext cx="914384" cy="4683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974 145</a:t>
          </a:r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0.80815</cdr:x>
      <cdr:y>0.36486</cdr:y>
    </cdr:from>
    <cdr:to>
      <cdr:x>0.90451</cdr:x>
      <cdr:y>0.44962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4A20094B-8243-7419-56F9-7D748C33F1A9}"/>
            </a:ext>
          </a:extLst>
        </cdr:cNvPr>
        <cdr:cNvSpPr txBox="1"/>
      </cdr:nvSpPr>
      <cdr:spPr>
        <a:xfrm xmlns:a="http://schemas.openxmlformats.org/drawingml/2006/main">
          <a:off x="7668730" y="2057400"/>
          <a:ext cx="914384" cy="4779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447 461</a:t>
          </a:r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0.10526</cdr:x>
      <cdr:y>0.72973</cdr:y>
    </cdr:from>
    <cdr:to>
      <cdr:x>0.12055</cdr:x>
      <cdr:y>0.7682</cdr:y>
    </cdr:to>
    <cdr:sp macro="" textlink="">
      <cdr:nvSpPr>
        <cdr:cNvPr id="3" name="Стрелка: вправо 2">
          <a:extLst xmlns:a="http://schemas.openxmlformats.org/drawingml/2006/main">
            <a:ext uri="{FF2B5EF4-FFF2-40B4-BE49-F238E27FC236}">
              <a16:creationId xmlns:a16="http://schemas.microsoft.com/office/drawing/2014/main" id="{FFCA36C7-3A7F-6968-6C70-8D7AE2DE88B6}"/>
            </a:ext>
          </a:extLst>
        </cdr:cNvPr>
        <cdr:cNvSpPr/>
      </cdr:nvSpPr>
      <cdr:spPr>
        <a:xfrm xmlns:a="http://schemas.openxmlformats.org/drawingml/2006/main">
          <a:off x="998834" y="4114800"/>
          <a:ext cx="145112" cy="216932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217CEB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kern="1200"/>
        </a:p>
      </cdr:txBody>
    </cdr:sp>
  </cdr:relSizeAnchor>
  <cdr:relSizeAnchor xmlns:cdr="http://schemas.openxmlformats.org/drawingml/2006/chartDrawing">
    <cdr:from>
      <cdr:x>0.10526</cdr:x>
      <cdr:y>0.81595</cdr:y>
    </cdr:from>
    <cdr:to>
      <cdr:x>0.12055</cdr:x>
      <cdr:y>0.85442</cdr:y>
    </cdr:to>
    <cdr:sp macro="" textlink="">
      <cdr:nvSpPr>
        <cdr:cNvPr id="8" name="Стрелка: вправо 7">
          <a:extLst xmlns:a="http://schemas.openxmlformats.org/drawingml/2006/main">
            <a:ext uri="{FF2B5EF4-FFF2-40B4-BE49-F238E27FC236}">
              <a16:creationId xmlns:a16="http://schemas.microsoft.com/office/drawing/2014/main" id="{D58E21C6-A4F5-E1BC-22E0-5BF08EF900F8}"/>
            </a:ext>
          </a:extLst>
        </cdr:cNvPr>
        <cdr:cNvSpPr/>
      </cdr:nvSpPr>
      <cdr:spPr>
        <a:xfrm xmlns:a="http://schemas.openxmlformats.org/drawingml/2006/main">
          <a:off x="998834" y="4600952"/>
          <a:ext cx="145112" cy="216932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217CEB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kern="1200"/>
        </a:p>
      </cdr:txBody>
    </cdr:sp>
  </cdr:relSizeAnchor>
  <cdr:relSizeAnchor xmlns:cdr="http://schemas.openxmlformats.org/drawingml/2006/chartDrawing">
    <cdr:from>
      <cdr:x>0.13343</cdr:x>
      <cdr:y>0.71622</cdr:y>
    </cdr:from>
    <cdr:to>
      <cdr:x>0.22979</cdr:x>
      <cdr:y>0.78171</cdr:y>
    </cdr:to>
    <cdr:sp macro="" textlink="">
      <cdr:nvSpPr>
        <cdr:cNvPr id="9" name="TextBox 8">
          <a:extLst xmlns:a="http://schemas.openxmlformats.org/drawingml/2006/main">
            <a:ext uri="{FF2B5EF4-FFF2-40B4-BE49-F238E27FC236}">
              <a16:creationId xmlns:a16="http://schemas.microsoft.com/office/drawing/2014/main" id="{384CCA9B-55F4-785D-3D19-A34082E84DC1}"/>
            </a:ext>
          </a:extLst>
        </cdr:cNvPr>
        <cdr:cNvSpPr txBox="1"/>
      </cdr:nvSpPr>
      <cdr:spPr>
        <a:xfrm xmlns:a="http://schemas.openxmlformats.org/drawingml/2006/main">
          <a:off x="1266161" y="4038600"/>
          <a:ext cx="914400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800" kern="1200" dirty="0">
              <a:solidFill>
                <a:schemeClr val="bg1"/>
              </a:solidFill>
              <a:latin typeface="Corki" panose="00000500000000000000" pitchFamily="2" charset="-52"/>
            </a:rPr>
            <a:t>1 241 117</a:t>
          </a:r>
        </a:p>
      </cdr:txBody>
    </cdr:sp>
  </cdr:relSizeAnchor>
  <cdr:relSizeAnchor xmlns:cdr="http://schemas.openxmlformats.org/drawingml/2006/chartDrawing">
    <cdr:from>
      <cdr:x>0.13694</cdr:x>
      <cdr:y>0.80243</cdr:y>
    </cdr:from>
    <cdr:to>
      <cdr:x>0.2333</cdr:x>
      <cdr:y>0.86793</cdr:y>
    </cdr:to>
    <cdr:sp macro="" textlink="">
      <cdr:nvSpPr>
        <cdr:cNvPr id="10" name="TextBox 1">
          <a:extLst xmlns:a="http://schemas.openxmlformats.org/drawingml/2006/main">
            <a:ext uri="{FF2B5EF4-FFF2-40B4-BE49-F238E27FC236}">
              <a16:creationId xmlns:a16="http://schemas.microsoft.com/office/drawing/2014/main" id="{E548C82C-73FE-CBA6-520D-9A8444F324FA}"/>
            </a:ext>
          </a:extLst>
        </cdr:cNvPr>
        <cdr:cNvSpPr txBox="1"/>
      </cdr:nvSpPr>
      <cdr:spPr>
        <a:xfrm xmlns:a="http://schemas.openxmlformats.org/drawingml/2006/main">
          <a:off x="1299472" y="4524752"/>
          <a:ext cx="914400" cy="3693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/>
          <a:r>
            <a:rPr lang="ru-RU" sz="1800" kern="1200" dirty="0">
              <a:solidFill>
                <a:schemeClr val="bg1"/>
              </a:solidFill>
              <a:latin typeface="Corki" panose="00000500000000000000" pitchFamily="2" charset="-52"/>
            </a:rPr>
            <a:t>792 702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0.62408</cdr:x>
      <cdr:y>0.85339</cdr:y>
    </cdr:from>
    <cdr:to>
      <cdr:x>0.70757</cdr:x>
      <cdr:y>0.97705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3857ED38-1788-FB82-669F-DA5D3B2554A4}"/>
            </a:ext>
          </a:extLst>
        </cdr:cNvPr>
        <cdr:cNvSpPr txBox="1"/>
      </cdr:nvSpPr>
      <cdr:spPr>
        <a:xfrm xmlns:a="http://schemas.openxmlformats.org/drawingml/2006/main">
          <a:off x="5922069" y="4812096"/>
          <a:ext cx="792205" cy="6972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2026 –</a:t>
          </a:r>
        </a:p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974 145</a:t>
          </a:r>
        </a:p>
        <a:p xmlns:a="http://schemas.openxmlformats.org/drawingml/2006/main">
          <a:endParaRPr lang="ru-RU" sz="18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0.7365</cdr:x>
      <cdr:y>0.88042</cdr:y>
    </cdr:from>
    <cdr:to>
      <cdr:x>0.81172</cdr:x>
      <cdr:y>1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FB29F51C-B920-0268-543E-F33321A7EE6C}"/>
            </a:ext>
          </a:extLst>
        </cdr:cNvPr>
        <cdr:cNvSpPr txBox="1"/>
      </cdr:nvSpPr>
      <cdr:spPr>
        <a:xfrm xmlns:a="http://schemas.openxmlformats.org/drawingml/2006/main">
          <a:off x="6988827" y="4964512"/>
          <a:ext cx="713761" cy="6742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2027 – </a:t>
          </a:r>
        </a:p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447 461</a:t>
          </a:r>
        </a:p>
      </cdr:txBody>
    </cdr:sp>
  </cdr:relSizeAnchor>
  <cdr:relSizeAnchor xmlns:cdr="http://schemas.openxmlformats.org/drawingml/2006/chartDrawing">
    <cdr:from>
      <cdr:x>0.76968</cdr:x>
      <cdr:y>0.5</cdr:y>
    </cdr:from>
    <cdr:to>
      <cdr:x>0.86604</cdr:x>
      <cdr:y>0.58108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430143E3-F3AB-DB4B-57A3-B1300F52F5FD}"/>
            </a:ext>
          </a:extLst>
        </cdr:cNvPr>
        <cdr:cNvSpPr txBox="1"/>
      </cdr:nvSpPr>
      <cdr:spPr>
        <a:xfrm xmlns:a="http://schemas.openxmlformats.org/drawingml/2006/main">
          <a:off x="7303681" y="2819400"/>
          <a:ext cx="914384" cy="4571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254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181</a:t>
          </a:r>
        </a:p>
      </cdr:txBody>
    </cdr:sp>
  </cdr:relSizeAnchor>
  <cdr:relSizeAnchor xmlns:cdr="http://schemas.openxmlformats.org/drawingml/2006/chartDrawing">
    <cdr:from>
      <cdr:x>0.6472</cdr:x>
      <cdr:y>0.256</cdr:y>
    </cdr:from>
    <cdr:to>
      <cdr:x>0.73068</cdr:x>
      <cdr:y>0.33905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2F11EDEE-7BDF-5FE0-8536-14B2ADE65317}"/>
            </a:ext>
          </a:extLst>
        </cdr:cNvPr>
        <cdr:cNvSpPr txBox="1"/>
      </cdr:nvSpPr>
      <cdr:spPr>
        <a:xfrm xmlns:a="http://schemas.openxmlformats.org/drawingml/2006/main">
          <a:off x="6141408" y="1443538"/>
          <a:ext cx="792205" cy="4683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395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028 </a:t>
          </a:r>
        </a:p>
        <a:p xmlns:a="http://schemas.openxmlformats.org/drawingml/2006/main"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  <a:p xmlns:a="http://schemas.openxmlformats.org/drawingml/2006/main">
          <a:endParaRPr lang="ru-RU" sz="20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0.89937</cdr:x>
      <cdr:y>0.57603</cdr:y>
    </cdr:from>
    <cdr:to>
      <cdr:x>0.98512</cdr:x>
      <cdr:y>0.63607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4A20094B-8243-7419-56F9-7D748C33F1A9}"/>
            </a:ext>
          </a:extLst>
        </cdr:cNvPr>
        <cdr:cNvSpPr txBox="1"/>
      </cdr:nvSpPr>
      <cdr:spPr>
        <a:xfrm xmlns:a="http://schemas.openxmlformats.org/drawingml/2006/main">
          <a:off x="8534345" y="3248125"/>
          <a:ext cx="813665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48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957</a:t>
          </a:r>
        </a:p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</a:p>
      </cdr:txBody>
    </cdr:sp>
  </cdr:relSizeAnchor>
  <cdr:relSizeAnchor xmlns:cdr="http://schemas.openxmlformats.org/drawingml/2006/chartDrawing">
    <cdr:from>
      <cdr:x>0.49046</cdr:x>
      <cdr:y>0.82636</cdr:y>
    </cdr:from>
    <cdr:to>
      <cdr:x>0.56787</cdr:x>
      <cdr:y>0.93447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ED05304A-1852-607E-6132-4F80023671A4}"/>
            </a:ext>
          </a:extLst>
        </cdr:cNvPr>
        <cdr:cNvSpPr txBox="1"/>
      </cdr:nvSpPr>
      <cdr:spPr>
        <a:xfrm xmlns:a="http://schemas.openxmlformats.org/drawingml/2006/main">
          <a:off x="4654094" y="4659679"/>
          <a:ext cx="734575" cy="6096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2025 – </a:t>
          </a:r>
        </a:p>
        <a:p xmlns:a="http://schemas.openxmlformats.org/drawingml/2006/main">
          <a:r>
            <a:rPr lang="ru-RU" sz="1800" dirty="0">
              <a:solidFill>
                <a:schemeClr val="bg1"/>
              </a:solidFill>
              <a:latin typeface="Corki" panose="00000500000000000000" pitchFamily="2" charset="-52"/>
            </a:rPr>
            <a:t>919 053</a:t>
          </a:r>
        </a:p>
        <a:p xmlns:a="http://schemas.openxmlformats.org/drawingml/2006/main">
          <a:endParaRPr lang="ru-RU" sz="1800" dirty="0">
            <a:solidFill>
              <a:schemeClr val="bg1"/>
            </a:solidFill>
            <a:latin typeface="Corki" panose="00000500000000000000" pitchFamily="2" charset="-52"/>
          </a:endParaRPr>
        </a:p>
      </cdr:txBody>
    </cdr:sp>
  </cdr:relSizeAnchor>
  <cdr:relSizeAnchor xmlns:cdr="http://schemas.openxmlformats.org/drawingml/2006/chartDrawing">
    <cdr:from>
      <cdr:x>0.74421</cdr:x>
      <cdr:y>0.62745</cdr:y>
    </cdr:from>
    <cdr:to>
      <cdr:x>0.83327</cdr:x>
      <cdr:y>0.69841</cdr:y>
    </cdr:to>
    <cdr:sp macro="" textlink="">
      <cdr:nvSpPr>
        <cdr:cNvPr id="8" name="TextBox 2">
          <a:extLst xmlns:a="http://schemas.openxmlformats.org/drawingml/2006/main">
            <a:ext uri="{FF2B5EF4-FFF2-40B4-BE49-F238E27FC236}">
              <a16:creationId xmlns:a16="http://schemas.microsoft.com/office/drawing/2014/main" id="{05E11D2C-9D69-0EC0-197E-15EAF627F838}"/>
            </a:ext>
          </a:extLst>
        </cdr:cNvPr>
        <cdr:cNvSpPr txBox="1"/>
      </cdr:nvSpPr>
      <cdr:spPr>
        <a:xfrm xmlns:a="http://schemas.openxmlformats.org/drawingml/2006/main">
          <a:off x="7062010" y="3538086"/>
          <a:ext cx="845103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144</a:t>
          </a:r>
          <a:r>
            <a:rPr lang="en-US" sz="2000" dirty="0">
              <a:solidFill>
                <a:schemeClr val="bg1"/>
              </a:solidFill>
              <a:latin typeface="Corki" panose="00000500000000000000" pitchFamily="2" charset="-52"/>
            </a:rPr>
            <a:t> </a:t>
          </a:r>
          <a:r>
            <a:rPr lang="ru-RU" sz="2000" dirty="0">
              <a:solidFill>
                <a:schemeClr val="bg1"/>
              </a:solidFill>
              <a:latin typeface="Corki" panose="00000500000000000000" pitchFamily="2" charset="-52"/>
            </a:rPr>
            <a:t>323 </a:t>
          </a:r>
        </a:p>
      </cdr:txBody>
    </cdr:sp>
  </cdr:relSizeAnchor>
  <cdr:relSizeAnchor xmlns:cdr="http://schemas.openxmlformats.org/drawingml/2006/chartDrawing">
    <cdr:from>
      <cdr:x>0.94529</cdr:x>
      <cdr:y>0.24528</cdr:y>
    </cdr:from>
    <cdr:to>
      <cdr:x>1</cdr:x>
      <cdr:y>0.40744</cdr:y>
    </cdr:to>
    <cdr:sp macro="" textlink="">
      <cdr:nvSpPr>
        <cdr:cNvPr id="10" name="TextBox 9">
          <a:extLst xmlns:a="http://schemas.openxmlformats.org/drawingml/2006/main">
            <a:ext uri="{FF2B5EF4-FFF2-40B4-BE49-F238E27FC236}">
              <a16:creationId xmlns:a16="http://schemas.microsoft.com/office/drawing/2014/main" id="{151E4F0F-2E84-317D-8A1A-C7BEF58CFAD1}"/>
            </a:ext>
          </a:extLst>
        </cdr:cNvPr>
        <cdr:cNvSpPr txBox="1"/>
      </cdr:nvSpPr>
      <cdr:spPr>
        <a:xfrm xmlns:a="http://schemas.openxmlformats.org/drawingml/2006/main">
          <a:off x="8970068" y="1383096"/>
          <a:ext cx="519173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0.90482</cdr:x>
      <cdr:y>0.65378</cdr:y>
    </cdr:from>
    <cdr:to>
      <cdr:x>0.95953</cdr:x>
      <cdr:y>0.71382</cdr:y>
    </cdr:to>
    <cdr:sp macro="" textlink="">
      <cdr:nvSpPr>
        <cdr:cNvPr id="11" name="TextBox 10">
          <a:extLst xmlns:a="http://schemas.openxmlformats.org/drawingml/2006/main">
            <a:ext uri="{FF2B5EF4-FFF2-40B4-BE49-F238E27FC236}">
              <a16:creationId xmlns:a16="http://schemas.microsoft.com/office/drawing/2014/main" id="{2C4A4061-F7D4-6FC7-44E1-40900FD22EA2}"/>
            </a:ext>
          </a:extLst>
        </cdr:cNvPr>
        <cdr:cNvSpPr txBox="1"/>
      </cdr:nvSpPr>
      <cdr:spPr>
        <a:xfrm xmlns:a="http://schemas.openxmlformats.org/drawingml/2006/main">
          <a:off x="8586010" y="3686539"/>
          <a:ext cx="519157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6,7%</a:t>
          </a:r>
        </a:p>
      </cdr:txBody>
    </cdr:sp>
  </cdr:relSizeAnchor>
  <cdr:relSizeAnchor xmlns:cdr="http://schemas.openxmlformats.org/drawingml/2006/chartDrawing">
    <cdr:from>
      <cdr:x>0.65636</cdr:x>
      <cdr:y>0.31433</cdr:y>
    </cdr:from>
    <cdr:to>
      <cdr:x>0.71108</cdr:x>
      <cdr:y>0.37437</cdr:y>
    </cdr:to>
    <cdr:sp macro="" textlink="">
      <cdr:nvSpPr>
        <cdr:cNvPr id="12" name="TextBox 1">
          <a:extLst xmlns:a="http://schemas.openxmlformats.org/drawingml/2006/main">
            <a:ext uri="{FF2B5EF4-FFF2-40B4-BE49-F238E27FC236}">
              <a16:creationId xmlns:a16="http://schemas.microsoft.com/office/drawing/2014/main" id="{7B5C177B-0179-D4FE-AC7D-F7514644229F}"/>
            </a:ext>
          </a:extLst>
        </cdr:cNvPr>
        <cdr:cNvSpPr txBox="1"/>
      </cdr:nvSpPr>
      <cdr:spPr>
        <a:xfrm xmlns:a="http://schemas.openxmlformats.org/drawingml/2006/main">
          <a:off x="6228355" y="1772419"/>
          <a:ext cx="519251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33,7%</a:t>
          </a:r>
        </a:p>
      </cdr:txBody>
    </cdr:sp>
  </cdr:relSizeAnchor>
  <cdr:relSizeAnchor xmlns:cdr="http://schemas.openxmlformats.org/drawingml/2006/chartDrawing">
    <cdr:from>
      <cdr:x>0.81172</cdr:x>
      <cdr:y>0.57047</cdr:y>
    </cdr:from>
    <cdr:to>
      <cdr:x>0.86644</cdr:x>
      <cdr:y>0.63051</cdr:y>
    </cdr:to>
    <cdr:sp macro="" textlink="">
      <cdr:nvSpPr>
        <cdr:cNvPr id="13" name="TextBox 1">
          <a:extLst xmlns:a="http://schemas.openxmlformats.org/drawingml/2006/main">
            <a:ext uri="{FF2B5EF4-FFF2-40B4-BE49-F238E27FC236}">
              <a16:creationId xmlns:a16="http://schemas.microsoft.com/office/drawing/2014/main" id="{8DBA4310-A060-4F3E-D3D1-5D665E5B8B26}"/>
            </a:ext>
          </a:extLst>
        </cdr:cNvPr>
        <cdr:cNvSpPr txBox="1"/>
      </cdr:nvSpPr>
      <cdr:spPr>
        <a:xfrm xmlns:a="http://schemas.openxmlformats.org/drawingml/2006/main">
          <a:off x="7702588" y="3216770"/>
          <a:ext cx="519251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34,8%</a:t>
          </a:r>
        </a:p>
      </cdr:txBody>
    </cdr:sp>
  </cdr:relSizeAnchor>
  <cdr:relSizeAnchor xmlns:cdr="http://schemas.openxmlformats.org/drawingml/2006/chartDrawing">
    <cdr:from>
      <cdr:x>0.6934</cdr:x>
      <cdr:y>0.52351</cdr:y>
    </cdr:from>
    <cdr:to>
      <cdr:x>0.74812</cdr:x>
      <cdr:y>0.58355</cdr:y>
    </cdr:to>
    <cdr:sp macro="" textlink="">
      <cdr:nvSpPr>
        <cdr:cNvPr id="14" name="TextBox 1">
          <a:extLst xmlns:a="http://schemas.openxmlformats.org/drawingml/2006/main">
            <a:ext uri="{FF2B5EF4-FFF2-40B4-BE49-F238E27FC236}">
              <a16:creationId xmlns:a16="http://schemas.microsoft.com/office/drawing/2014/main" id="{8DBA4310-A060-4F3E-D3D1-5D665E5B8B26}"/>
            </a:ext>
          </a:extLst>
        </cdr:cNvPr>
        <cdr:cNvSpPr txBox="1"/>
      </cdr:nvSpPr>
      <cdr:spPr>
        <a:xfrm xmlns:a="http://schemas.openxmlformats.org/drawingml/2006/main">
          <a:off x="6579817" y="2951990"/>
          <a:ext cx="519252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24,2%</a:t>
          </a:r>
        </a:p>
      </cdr:txBody>
    </cdr:sp>
  </cdr:relSizeAnchor>
  <cdr:relSizeAnchor xmlns:cdr="http://schemas.openxmlformats.org/drawingml/2006/chartDrawing">
    <cdr:from>
      <cdr:x>0.56506</cdr:x>
      <cdr:y>0.43466</cdr:y>
    </cdr:from>
    <cdr:to>
      <cdr:x>0.61977</cdr:x>
      <cdr:y>0.4947</cdr:y>
    </cdr:to>
    <cdr:sp macro="" textlink="">
      <cdr:nvSpPr>
        <cdr:cNvPr id="15" name="TextBox 1">
          <a:extLst xmlns:a="http://schemas.openxmlformats.org/drawingml/2006/main">
            <a:ext uri="{FF2B5EF4-FFF2-40B4-BE49-F238E27FC236}">
              <a16:creationId xmlns:a16="http://schemas.microsoft.com/office/drawing/2014/main" id="{8DBA4310-A060-4F3E-D3D1-5D665E5B8B26}"/>
            </a:ext>
          </a:extLst>
        </cdr:cNvPr>
        <cdr:cNvSpPr txBox="1"/>
      </cdr:nvSpPr>
      <cdr:spPr>
        <a:xfrm xmlns:a="http://schemas.openxmlformats.org/drawingml/2006/main">
          <a:off x="5361997" y="2450937"/>
          <a:ext cx="519156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32,5%</a:t>
          </a:r>
        </a:p>
      </cdr:txBody>
    </cdr:sp>
  </cdr:relSizeAnchor>
  <cdr:relSizeAnchor xmlns:cdr="http://schemas.openxmlformats.org/drawingml/2006/chartDrawing">
    <cdr:from>
      <cdr:x>0.77315</cdr:x>
      <cdr:y>0.72994</cdr:y>
    </cdr:from>
    <cdr:to>
      <cdr:x>0.82786</cdr:x>
      <cdr:y>0.78998</cdr:y>
    </cdr:to>
    <cdr:sp macro="" textlink="">
      <cdr:nvSpPr>
        <cdr:cNvPr id="17" name="TextBox 1">
          <a:extLst xmlns:a="http://schemas.openxmlformats.org/drawingml/2006/main">
            <a:ext uri="{FF2B5EF4-FFF2-40B4-BE49-F238E27FC236}">
              <a16:creationId xmlns:a16="http://schemas.microsoft.com/office/drawing/2014/main" id="{FD817964-39FD-3A47-AD61-92194D70925E}"/>
            </a:ext>
          </a:extLst>
        </cdr:cNvPr>
        <cdr:cNvSpPr txBox="1"/>
      </cdr:nvSpPr>
      <cdr:spPr>
        <a:xfrm xmlns:a="http://schemas.openxmlformats.org/drawingml/2006/main">
          <a:off x="7336597" y="4116009"/>
          <a:ext cx="519156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19,8%</a:t>
          </a:r>
        </a:p>
      </cdr:txBody>
    </cdr:sp>
  </cdr:relSizeAnchor>
  <cdr:relSizeAnchor xmlns:cdr="http://schemas.openxmlformats.org/drawingml/2006/chartDrawing">
    <cdr:from>
      <cdr:x>0.64542</cdr:x>
      <cdr:y>0.70941</cdr:y>
    </cdr:from>
    <cdr:to>
      <cdr:x>0.70014</cdr:x>
      <cdr:y>0.76945</cdr:y>
    </cdr:to>
    <cdr:sp macro="" textlink="">
      <cdr:nvSpPr>
        <cdr:cNvPr id="18" name="TextBox 1">
          <a:extLst xmlns:a="http://schemas.openxmlformats.org/drawingml/2006/main">
            <a:ext uri="{FF2B5EF4-FFF2-40B4-BE49-F238E27FC236}">
              <a16:creationId xmlns:a16="http://schemas.microsoft.com/office/drawing/2014/main" id="{FD817964-39FD-3A47-AD61-92194D70925E}"/>
            </a:ext>
          </a:extLst>
        </cdr:cNvPr>
        <cdr:cNvSpPr txBox="1"/>
      </cdr:nvSpPr>
      <cdr:spPr>
        <a:xfrm xmlns:a="http://schemas.openxmlformats.org/drawingml/2006/main">
          <a:off x="6124581" y="4000203"/>
          <a:ext cx="519251" cy="338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11,6%</a:t>
          </a:r>
        </a:p>
      </cdr:txBody>
    </cdr:sp>
  </cdr:relSizeAnchor>
  <cdr:relSizeAnchor xmlns:cdr="http://schemas.openxmlformats.org/drawingml/2006/chartDrawing">
    <cdr:from>
      <cdr:x>0.51241</cdr:x>
      <cdr:y>0.69619</cdr:y>
    </cdr:from>
    <cdr:to>
      <cdr:x>0.56713</cdr:x>
      <cdr:y>0.75624</cdr:y>
    </cdr:to>
    <cdr:sp macro="" textlink="">
      <cdr:nvSpPr>
        <cdr:cNvPr id="19" name="TextBox 1">
          <a:extLst xmlns:a="http://schemas.openxmlformats.org/drawingml/2006/main">
            <a:ext uri="{FF2B5EF4-FFF2-40B4-BE49-F238E27FC236}">
              <a16:creationId xmlns:a16="http://schemas.microsoft.com/office/drawing/2014/main" id="{FD817964-39FD-3A47-AD61-92194D70925E}"/>
            </a:ext>
          </a:extLst>
        </cdr:cNvPr>
        <cdr:cNvSpPr txBox="1"/>
      </cdr:nvSpPr>
      <cdr:spPr>
        <a:xfrm xmlns:a="http://schemas.openxmlformats.org/drawingml/2006/main">
          <a:off x="4862370" y="3925704"/>
          <a:ext cx="519252" cy="338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12,2%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0.05032</cdr:x>
      <cdr:y>0.07029</cdr:y>
    </cdr:from>
    <cdr:to>
      <cdr:x>0.26285</cdr:x>
      <cdr:y>0.21501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DF40AC8B-1F12-EB14-7262-2B0A670B168A}"/>
            </a:ext>
          </a:extLst>
        </cdr:cNvPr>
        <cdr:cNvSpPr txBox="1"/>
      </cdr:nvSpPr>
      <cdr:spPr>
        <a:xfrm xmlns:a="http://schemas.openxmlformats.org/drawingml/2006/main">
          <a:off x="279896" y="227944"/>
          <a:ext cx="1182252" cy="4693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>
              <a:solidFill>
                <a:schemeClr val="bg1"/>
              </a:solidFill>
              <a:latin typeface="Corki" panose="00000500000000000000" pitchFamily="2" charset="-52"/>
            </a:rPr>
            <a:t>ДОХОДЫ</a:t>
          </a:r>
        </a:p>
      </cdr:txBody>
    </cdr:sp>
  </cdr:relSizeAnchor>
  <cdr:relSizeAnchor xmlns:cdr="http://schemas.openxmlformats.org/drawingml/2006/chartDrawing">
    <cdr:from>
      <cdr:x>0.36495</cdr:x>
      <cdr:y>0.30768</cdr:y>
    </cdr:from>
    <cdr:to>
      <cdr:x>0.49766</cdr:x>
      <cdr:y>0.40258</cdr:y>
    </cdr:to>
    <cdr:sp macro="" textlink="">
      <cdr:nvSpPr>
        <cdr:cNvPr id="3" name="TextBox 22">
          <a:extLst xmlns:a="http://schemas.openxmlformats.org/drawingml/2006/main">
            <a:ext uri="{FF2B5EF4-FFF2-40B4-BE49-F238E27FC236}">
              <a16:creationId xmlns:a16="http://schemas.microsoft.com/office/drawing/2014/main" id="{EBC763AF-C937-2CFC-76AF-FA22D713629C}"/>
            </a:ext>
          </a:extLst>
        </cdr:cNvPr>
        <cdr:cNvSpPr txBox="1"/>
      </cdr:nvSpPr>
      <cdr:spPr>
        <a:xfrm xmlns:a="http://schemas.openxmlformats.org/drawingml/2006/main">
          <a:off x="2030059" y="997805"/>
          <a:ext cx="738232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1 072 465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0.15719</cdr:x>
      <cdr:y>0.08158</cdr:y>
    </cdr:from>
    <cdr:to>
      <cdr:x>0.35423</cdr:x>
      <cdr:y>0.21678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DF40AC8B-1F12-EB14-7262-2B0A670B168A}"/>
            </a:ext>
          </a:extLst>
        </cdr:cNvPr>
        <cdr:cNvSpPr txBox="1"/>
      </cdr:nvSpPr>
      <cdr:spPr>
        <a:xfrm xmlns:a="http://schemas.openxmlformats.org/drawingml/2006/main">
          <a:off x="1012548" y="289263"/>
          <a:ext cx="1269269" cy="4793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>
              <a:solidFill>
                <a:schemeClr val="bg1"/>
              </a:solidFill>
              <a:latin typeface="Corki" panose="00000500000000000000" pitchFamily="2" charset="-52"/>
            </a:rPr>
            <a:t>РАСХОДЫ</a:t>
          </a:r>
        </a:p>
      </cdr:txBody>
    </cdr:sp>
  </cdr:relSizeAnchor>
  <cdr:relSizeAnchor xmlns:cdr="http://schemas.openxmlformats.org/drawingml/2006/chartDrawing">
    <cdr:from>
      <cdr:x>0.41048</cdr:x>
      <cdr:y>0.29724</cdr:y>
    </cdr:from>
    <cdr:to>
      <cdr:x>0.57251</cdr:x>
      <cdr:y>0.38404</cdr:y>
    </cdr:to>
    <cdr:sp macro="" textlink="">
      <cdr:nvSpPr>
        <cdr:cNvPr id="3" name="TextBox 22">
          <a:extLst xmlns:a="http://schemas.openxmlformats.org/drawingml/2006/main">
            <a:ext uri="{FF2B5EF4-FFF2-40B4-BE49-F238E27FC236}">
              <a16:creationId xmlns:a16="http://schemas.microsoft.com/office/drawing/2014/main" id="{EBC763AF-C937-2CFC-76AF-FA22D713629C}"/>
            </a:ext>
          </a:extLst>
        </cdr:cNvPr>
        <cdr:cNvSpPr txBox="1"/>
      </cdr:nvSpPr>
      <cdr:spPr>
        <a:xfrm xmlns:a="http://schemas.openxmlformats.org/drawingml/2006/main">
          <a:off x="2644209" y="1053912"/>
          <a:ext cx="1043748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>
              <a:solidFill>
                <a:schemeClr val="bg1"/>
              </a:solidFill>
              <a:latin typeface="Corki" panose="00000500000000000000" pitchFamily="2" charset="-52"/>
            </a:rPr>
            <a:t>1 075 549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437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027" y="1"/>
            <a:ext cx="43030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87D30-0286-4BCB-A057-990118D7440F}" type="datetimeFigureOut">
              <a:rPr lang="ru-RU" smtClean="0"/>
              <a:t>03.03.2025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14663" y="849313"/>
            <a:ext cx="38973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029" y="3271839"/>
            <a:ext cx="7942580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363"/>
            <a:ext cx="4301437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027" y="6456363"/>
            <a:ext cx="43030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27C8E8-844D-4114-BE11-F5CCBA9C3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678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8210" y="2232279"/>
            <a:ext cx="10406380" cy="15121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36420" y="4032504"/>
            <a:ext cx="8569960" cy="18002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91AD1-A2E2-4FBE-8FCA-DB904789BEDD}" type="datetime1">
              <a:rPr lang="en-US" smtClean="0"/>
              <a:t>3/3/2025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55EC5-9AFB-4F21-951B-8234FC449ACB}" type="datetime1">
              <a:rPr lang="en-US" smtClean="0"/>
              <a:t>3/3/2025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12140" y="1656207"/>
            <a:ext cx="5325618" cy="4752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305042" y="1656207"/>
            <a:ext cx="5325618" cy="4752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E114E-1A4B-4BEF-95C8-F548CB6917EB}" type="datetime1">
              <a:rPr lang="en-US" smtClean="0"/>
              <a:t>3/3/2025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0AD2D-6F69-4742-88E4-F7F57FF48CD1}" type="datetime1">
              <a:rPr lang="en-US" smtClean="0"/>
              <a:t>3/3/2025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4597B-E086-4CF1-ADCE-0137212E9F29}" type="datetime1">
              <a:rPr lang="en-US" smtClean="0"/>
              <a:t>3/3/2025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2140" y="288036"/>
            <a:ext cx="11018520" cy="11521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2140" y="1656207"/>
            <a:ext cx="11018520" cy="4752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62552" y="6696837"/>
            <a:ext cx="3917696" cy="360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-проект бюджета-</a:t>
            </a: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12140" y="6696837"/>
            <a:ext cx="2815844" cy="360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D9B9E-EA98-49A5-A7C5-2A71EA83BB4E}" type="datetime1">
              <a:rPr lang="en-US" smtClean="0"/>
              <a:t>3/3/2025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14816" y="6696837"/>
            <a:ext cx="2815844" cy="360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13" Type="http://schemas.openxmlformats.org/officeDocument/2006/relationships/image" Target="../media/image24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12" Type="http://schemas.openxmlformats.org/officeDocument/2006/relationships/image" Target="../media/image23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emf"/><Relationship Id="rId11" Type="http://schemas.openxmlformats.org/officeDocument/2006/relationships/image" Target="../media/image22.emf"/><Relationship Id="rId5" Type="http://schemas.openxmlformats.org/officeDocument/2006/relationships/image" Target="../media/image16.emf"/><Relationship Id="rId10" Type="http://schemas.openxmlformats.org/officeDocument/2006/relationships/image" Target="../media/image21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Relationship Id="rId14" Type="http://schemas.openxmlformats.org/officeDocument/2006/relationships/image" Target="../media/image2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50" y="2379535"/>
            <a:ext cx="12237085" cy="4820285"/>
          </a:xfrm>
          <a:custGeom>
            <a:avLst/>
            <a:gdLst/>
            <a:ahLst/>
            <a:cxnLst/>
            <a:rect l="l" t="t" r="r" b="b"/>
            <a:pathLst>
              <a:path w="12237085" h="4820284">
                <a:moveTo>
                  <a:pt x="12236958" y="0"/>
                </a:moveTo>
                <a:lnTo>
                  <a:pt x="0" y="0"/>
                </a:lnTo>
                <a:lnTo>
                  <a:pt x="0" y="4819777"/>
                </a:lnTo>
                <a:lnTo>
                  <a:pt x="12236958" y="4819777"/>
                </a:lnTo>
                <a:lnTo>
                  <a:pt x="12236958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5200" y="497878"/>
            <a:ext cx="906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Corki" pitchFamily="2" charset="-52"/>
              </a:rPr>
              <a:t>АДМИНИСТРАЦИЯ МУНИЦИПАЛЬНОГО ОБРАЗОВАНИЯ ГОРОДСКОЙ ОКРУГ </a:t>
            </a:r>
          </a:p>
          <a:p>
            <a:r>
              <a:rPr lang="ru-RU" sz="3200" b="1" dirty="0">
                <a:latin typeface="Corki" pitchFamily="2" charset="-52"/>
              </a:rPr>
              <a:t>ЗАКРЫТОЕ АДМИНИСТРАТИВНО-ТЕРРИТОРИАЛЬНОЕ ОБРАЗОВАНИЕ </a:t>
            </a:r>
          </a:p>
          <a:p>
            <a:r>
              <a:rPr lang="ru-RU" sz="3200" b="1" dirty="0">
                <a:latin typeface="Corki" pitchFamily="2" charset="-52"/>
              </a:rPr>
              <a:t>ГОРОД ЗАОЗЕРСК МУРМАНСКОЙ ОБЛАСТИ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63600" y="3003530"/>
            <a:ext cx="10972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Corki" panose="00000500000000000000" pitchFamily="2" charset="-52"/>
              </a:rPr>
              <a:t>БЮДЖЕТ</a:t>
            </a:r>
          </a:p>
          <a:p>
            <a:pPr algn="ctr"/>
            <a:r>
              <a:rPr lang="ru-RU" sz="4800" dirty="0">
                <a:solidFill>
                  <a:schemeClr val="bg1"/>
                </a:solidFill>
                <a:latin typeface="Corki" panose="00000500000000000000" pitchFamily="2" charset="-52"/>
              </a:rPr>
              <a:t>ЗАТО город Заозерск Мурманской области </a:t>
            </a:r>
          </a:p>
          <a:p>
            <a:pPr algn="ctr"/>
            <a:r>
              <a:rPr lang="ru-RU" sz="4800" dirty="0">
                <a:solidFill>
                  <a:schemeClr val="bg1"/>
                </a:solidFill>
                <a:latin typeface="Corki" panose="00000500000000000000" pitchFamily="2" charset="-52"/>
              </a:rPr>
              <a:t>на 2025 год и на плановый период 2026 и 2027 годов</a:t>
            </a:r>
          </a:p>
        </p:txBody>
      </p:sp>
      <p:pic>
        <p:nvPicPr>
          <p:cNvPr id="7" name="Рисунок 6" descr="ki3Ft-3urq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00" y="781050"/>
            <a:ext cx="12192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37432" y="844610"/>
            <a:ext cx="12242799" cy="6474745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939800" y="222590"/>
            <a:ext cx="10993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Основы формирования проекта бюджета ЗАТО город Заозерск</a:t>
            </a:r>
          </a:p>
        </p:txBody>
      </p:sp>
      <p:pic>
        <p:nvPicPr>
          <p:cNvPr id="2" name="Рисунок 17">
            <a:extLst>
              <a:ext uri="{FF2B5EF4-FFF2-40B4-BE49-F238E27FC236}">
                <a16:creationId xmlns:a16="http://schemas.microsoft.com/office/drawing/2014/main" id="{1C023584-C82C-3225-04E7-9F501E0A1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094" y="4501281"/>
            <a:ext cx="2214069" cy="1272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Объект 14">
            <a:extLst>
              <a:ext uri="{FF2B5EF4-FFF2-40B4-BE49-F238E27FC236}">
                <a16:creationId xmlns:a16="http://schemas.microsoft.com/office/drawing/2014/main" id="{8DB429CA-CC7B-4AF3-2657-DF94A084D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247" y="5080617"/>
            <a:ext cx="2134297" cy="12269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341B5C-C561-6655-4A3E-4B83115545AB}"/>
              </a:ext>
            </a:extLst>
          </p:cNvPr>
          <p:cNvSpPr txBox="1"/>
          <p:nvPr/>
        </p:nvSpPr>
        <p:spPr>
          <a:xfrm>
            <a:off x="341745" y="1196685"/>
            <a:ext cx="4421910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Послания Президента РФ Федеральному Собранию РФ</a:t>
            </a:r>
            <a:endParaRPr lang="en-US" sz="2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60E91F-E8F9-D2D8-F3AE-9468F198DABD}"/>
              </a:ext>
            </a:extLst>
          </p:cNvPr>
          <p:cNvSpPr txBox="1"/>
          <p:nvPr/>
        </p:nvSpPr>
        <p:spPr>
          <a:xfrm>
            <a:off x="341745" y="2084628"/>
            <a:ext cx="4421910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Указы Президента РФ</a:t>
            </a:r>
            <a:endParaRPr lang="en-US" sz="2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just"/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630974-49A2-30E6-C632-F48579FBFC99}"/>
              </a:ext>
            </a:extLst>
          </p:cNvPr>
          <p:cNvSpPr txBox="1"/>
          <p:nvPr/>
        </p:nvSpPr>
        <p:spPr>
          <a:xfrm>
            <a:off x="331378" y="2972571"/>
            <a:ext cx="4421909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Основные  направления налоговой политики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A7D875-072E-8F3F-545B-FD083C6368DF}"/>
              </a:ext>
            </a:extLst>
          </p:cNvPr>
          <p:cNvSpPr txBox="1"/>
          <p:nvPr/>
        </p:nvSpPr>
        <p:spPr>
          <a:xfrm>
            <a:off x="341745" y="3854950"/>
            <a:ext cx="4421909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Основные  направления бюджетной политики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1C33E7-789C-18E7-5E22-B353DD128BBE}"/>
              </a:ext>
            </a:extLst>
          </p:cNvPr>
          <p:cNvSpPr txBox="1"/>
          <p:nvPr/>
        </p:nvSpPr>
        <p:spPr>
          <a:xfrm>
            <a:off x="341743" y="4792155"/>
            <a:ext cx="4411544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Прогноз социально-экономического развития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0967B7-77E1-5D58-E7BE-4FE9130F3018}"/>
              </a:ext>
            </a:extLst>
          </p:cNvPr>
          <p:cNvSpPr txBox="1"/>
          <p:nvPr/>
        </p:nvSpPr>
        <p:spPr>
          <a:xfrm>
            <a:off x="341743" y="5705162"/>
            <a:ext cx="4411543" cy="1015663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План мероприятий по консолидации бюджетных средств в целях оздоровления муниципальных финансов</a:t>
            </a:r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pic>
        <p:nvPicPr>
          <p:cNvPr id="19" name="Рисунок 23">
            <a:extLst>
              <a:ext uri="{FF2B5EF4-FFF2-40B4-BE49-F238E27FC236}">
                <a16:creationId xmlns:a16="http://schemas.microsoft.com/office/drawing/2014/main" id="{46D8DAE8-6027-ACA5-BB5C-4B293CED3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947" y="5774079"/>
            <a:ext cx="2057400" cy="1226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72">
            <a:extLst>
              <a:ext uri="{FF2B5EF4-FFF2-40B4-BE49-F238E27FC236}">
                <a16:creationId xmlns:a16="http://schemas.microsoft.com/office/drawing/2014/main" id="{744564B7-FD80-E8FF-7C15-CBF7FB65B1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8" y="215354"/>
            <a:ext cx="480290" cy="56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010042-2C24-DC9A-8BE1-57CF5291D0C2}"/>
              </a:ext>
            </a:extLst>
          </p:cNvPr>
          <p:cNvSpPr txBox="1"/>
          <p:nvPr/>
        </p:nvSpPr>
        <p:spPr>
          <a:xfrm>
            <a:off x="5816600" y="1299418"/>
            <a:ext cx="4411543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Реализация национальных проектов</a:t>
            </a: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9F4F91-AD07-9CD5-972E-A813CB14287E}"/>
              </a:ext>
            </a:extLst>
          </p:cNvPr>
          <p:cNvSpPr txBox="1"/>
          <p:nvPr/>
        </p:nvSpPr>
        <p:spPr>
          <a:xfrm>
            <a:off x="5816600" y="2285526"/>
            <a:ext cx="4411543" cy="646331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/>
                <a:ea typeface="Corki"/>
                <a:cs typeface="Corki"/>
              </a:rPr>
              <a:t>Муниципальные программы</a:t>
            </a:r>
          </a:p>
          <a:p>
            <a:pPr algn="just"/>
            <a:endParaRPr lang="ru-RU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EB1303-397F-2C72-0043-9CCA7358DAC4}"/>
              </a:ext>
            </a:extLst>
          </p:cNvPr>
          <p:cNvSpPr txBox="1"/>
          <p:nvPr/>
        </p:nvSpPr>
        <p:spPr>
          <a:xfrm>
            <a:off x="5816600" y="3271634"/>
            <a:ext cx="4411543" cy="707886"/>
          </a:xfrm>
          <a:prstGeom prst="rect">
            <a:avLst/>
          </a:prstGeom>
          <a:solidFill>
            <a:srgbClr val="0B7FC7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План мероприятий по приоритетным направлениям развития «НА СЕВЕРЕ – ЖИТЬ!»</a:t>
            </a:r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sp>
        <p:nvSpPr>
          <p:cNvPr id="12" name="Нижний колонтитул 11">
            <a:extLst>
              <a:ext uri="{FF2B5EF4-FFF2-40B4-BE49-F238E27FC236}">
                <a16:creationId xmlns:a16="http://schemas.microsoft.com/office/drawing/2014/main" id="{F9574C37-A361-F0C7-A3C2-15624738983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37799" y="7065548"/>
            <a:ext cx="1905000" cy="253807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2261534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466850"/>
            <a:ext cx="12242800" cy="5734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16000" y="130854"/>
            <a:ext cx="10515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Основные характеристики местного бюджета ЗАТО город Заозерск  на 2025 год и плановый период 2026 и 2027 годов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112500" y="1195517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</a:rPr>
              <a:t>тысяч рублей</a:t>
            </a:r>
            <a:endParaRPr lang="ru-RU" dirty="0">
              <a:latin typeface="Corki" panose="00000500000000000000" pitchFamily="2" charset="-52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A999A83-0274-BA25-48A5-FCA36DFBB7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973182"/>
              </p:ext>
            </p:extLst>
          </p:nvPr>
        </p:nvGraphicFramePr>
        <p:xfrm>
          <a:off x="254000" y="1570754"/>
          <a:ext cx="11391901" cy="5233453"/>
        </p:xfrm>
        <a:graphic>
          <a:graphicData uri="http://schemas.openxmlformats.org/drawingml/2006/table">
            <a:tbl>
              <a:tblPr/>
              <a:tblGrid>
                <a:gridCol w="5122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43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3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Показатель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Общий объем доходов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1 173 180,93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1 241 116,60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729 702,13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Общий объем расходов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1 197 341,67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1 241 305,91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729 884,80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3611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в том числе условно утверждаемые расходы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х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14 183,52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26 830,20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092057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cs typeface="+mn-cs"/>
                        </a:rPr>
                        <a:t>Дефицит (-)/ Профицит (+)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-24 160,74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-189,31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-182,66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610155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Уровень дефицита бюджета к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налоговым и неналоговым доходам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бюджета субъекта Российской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Федерации (%)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345955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 Верхний предел муниципального внутреннего</a:t>
                      </a:r>
                      <a:r>
                        <a:rPr lang="en-US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долга 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01.01.2026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01.01.2027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01.01.2028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6109900"/>
                  </a:ext>
                </a:extLst>
              </a:tr>
              <a:tr h="2347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ru-RU" sz="1400" i="1" dirty="0">
                        <a:solidFill>
                          <a:schemeClr val="tx1"/>
                        </a:solidFill>
                        <a:effectLst/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25 087,36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25 087,36</a:t>
                      </a:r>
                      <a:endParaRPr lang="ru-RU" sz="1400" i="1" dirty="0">
                        <a:solidFill>
                          <a:schemeClr val="tx1"/>
                        </a:solidFill>
                        <a:effectLst/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25 087,36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755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по кредитам от кредитных организаций 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25 087,36</a:t>
                      </a:r>
                      <a:endParaRPr lang="ru-RU" sz="1400" i="1" dirty="0">
                        <a:solidFill>
                          <a:schemeClr val="tx1"/>
                        </a:solidFill>
                        <a:effectLst/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25 087,36</a:t>
                      </a:r>
                      <a:endParaRPr lang="ru-RU" sz="1400" i="1" dirty="0">
                        <a:solidFill>
                          <a:schemeClr val="tx1"/>
                        </a:solidFill>
                        <a:effectLst/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25 087,36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304595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по бюджетным кредитам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79744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по муниципальным гарантиям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585983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Размер муниципального долга от объема доходов без учета безвозмездных поступлений (%) 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х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х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х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267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Размер муниципального долга по кредитам от кредитных организаций и ценным бумагам  от объема доходов без учета безвозмездных поступлений (%)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9,9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9,9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9,4</a:t>
                      </a: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508605"/>
                  </a:ext>
                </a:extLst>
              </a:tr>
            </a:tbl>
          </a:graphicData>
        </a:graphic>
      </p:graphicFrame>
      <p:pic>
        <p:nvPicPr>
          <p:cNvPr id="4" name="Рисунок 79">
            <a:extLst>
              <a:ext uri="{FF2B5EF4-FFF2-40B4-BE49-F238E27FC236}">
                <a16:creationId xmlns:a16="http://schemas.microsoft.com/office/drawing/2014/main" id="{B31FC572-F94C-90C3-17A3-AC05A3720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31" y="396693"/>
            <a:ext cx="540117" cy="540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FD7D533-3D0C-18BB-DAAC-9049BEBC260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07600" y="6894831"/>
            <a:ext cx="2209800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2344555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978787"/>
            <a:ext cx="12242799" cy="620793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939800" y="259785"/>
            <a:ext cx="10993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Основные подходы к формированию доходов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341B5C-C561-6655-4A3E-4B83115545AB}"/>
              </a:ext>
            </a:extLst>
          </p:cNvPr>
          <p:cNvSpPr txBox="1"/>
          <p:nvPr/>
        </p:nvSpPr>
        <p:spPr>
          <a:xfrm>
            <a:off x="591739" y="1108866"/>
            <a:ext cx="7138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Corki" panose="00000500000000000000" pitchFamily="2" charset="-52"/>
              </a:rPr>
              <a:t>Учтены нормы ст. 39 БК РФ, законодательства РФ, Мурманской области, а также изменения в законодательстве, вступающие в силу с 01.01.2025:</a:t>
            </a:r>
            <a:endParaRPr lang="en-US" sz="2000" dirty="0">
              <a:latin typeface="Corki" panose="00000500000000000000" pitchFamily="2" charset="-52"/>
            </a:endParaRP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pic>
        <p:nvPicPr>
          <p:cNvPr id="3" name="Рисунок 72">
            <a:extLst>
              <a:ext uri="{FF2B5EF4-FFF2-40B4-BE49-F238E27FC236}">
                <a16:creationId xmlns:a16="http://schemas.microsoft.com/office/drawing/2014/main" id="{744564B7-FD80-E8FF-7C15-CBF7FB65B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19271"/>
            <a:ext cx="480290" cy="56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DD27031-0E3E-006A-F967-DF89EE02AB06}"/>
              </a:ext>
            </a:extLst>
          </p:cNvPr>
          <p:cNvSpPr/>
          <p:nvPr/>
        </p:nvSpPr>
        <p:spPr>
          <a:xfrm>
            <a:off x="200199" y="5043673"/>
            <a:ext cx="5840662" cy="1261884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Налоговые преференции резидентам Арктической зоны РФ.</a:t>
            </a:r>
          </a:p>
          <a:p>
            <a:pPr algn="just"/>
            <a:endParaRPr lang="ru-RU" sz="1000" u="sng" dirty="0">
              <a:solidFill>
                <a:schemeClr val="bg1"/>
              </a:solidFill>
              <a:latin typeface="Corki"/>
            </a:endParaRP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Льготная ставка: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налог на имущество = первые 5 лет - 100%, последующие 5 лет - 50%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земельный налог = 3 года - 100%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936C25D-EE76-4863-8D0C-7C72612FD353}"/>
              </a:ext>
            </a:extLst>
          </p:cNvPr>
          <p:cNvSpPr/>
          <p:nvPr/>
        </p:nvSpPr>
        <p:spPr>
          <a:xfrm>
            <a:off x="210726" y="1908062"/>
            <a:ext cx="5844291" cy="2000548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НДФЛ. </a:t>
            </a:r>
          </a:p>
          <a:p>
            <a:pPr algn="just"/>
            <a:endParaRPr lang="ru-RU" sz="1000" u="sng" dirty="0">
              <a:solidFill>
                <a:schemeClr val="bg1"/>
              </a:solidFill>
              <a:latin typeface="Corki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Динамика налоговой базы  по налогу, сложившаяся за предыдущие годы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Динамика фактических поступлений по налогу, сложившаяся за предыдущие годы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Налоговые ставки, льготы и преференции, предусмотренные главой 23 НК РФ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Прогрессивная шкала налогообложения с 01.01.2025 (ст. 224 НК РФ)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Установление МРОТ с 01.01.2025 в размере 22 440,0 руб. с применением районного коэффициента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1AEEA89-E5CB-30EC-7D4D-106BFDD4E137}"/>
              </a:ext>
            </a:extLst>
          </p:cNvPr>
          <p:cNvSpPr/>
          <p:nvPr/>
        </p:nvSpPr>
        <p:spPr>
          <a:xfrm>
            <a:off x="200199" y="4088728"/>
            <a:ext cx="5844291" cy="769441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Акцизы на нефтепродукты. </a:t>
            </a:r>
          </a:p>
          <a:p>
            <a:pPr algn="just"/>
            <a:endParaRPr lang="ru-RU" sz="1000" u="sng" dirty="0">
              <a:solidFill>
                <a:schemeClr val="bg1"/>
              </a:solidFill>
              <a:latin typeface="Corki"/>
            </a:endParaRP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Дифференцированный норматив подакцизных товаров 0,22%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52DFACF-645A-0579-58C6-3DD19178F21A}"/>
              </a:ext>
            </a:extLst>
          </p:cNvPr>
          <p:cNvSpPr/>
          <p:nvPr/>
        </p:nvSpPr>
        <p:spPr>
          <a:xfrm>
            <a:off x="6281480" y="4159040"/>
            <a:ext cx="5775993" cy="830997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Патентная система налогообложения.</a:t>
            </a:r>
          </a:p>
          <a:p>
            <a:pPr algn="just"/>
            <a:r>
              <a:rPr lang="ru-RU" sz="1400" u="sng" dirty="0">
                <a:solidFill>
                  <a:schemeClr val="bg1"/>
                </a:solidFill>
                <a:latin typeface="Corki"/>
              </a:rPr>
              <a:t> </a:t>
            </a: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Изменение коэффициента дефлятора. ЗМО от 01.11.2024 № 3043-01-ЗМО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41E8385-FF49-6E56-8F28-3C9735C9240D}"/>
              </a:ext>
            </a:extLst>
          </p:cNvPr>
          <p:cNvSpPr/>
          <p:nvPr/>
        </p:nvSpPr>
        <p:spPr>
          <a:xfrm>
            <a:off x="6281481" y="1904898"/>
            <a:ext cx="5750593" cy="769441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От использования имущества в муниципальной собственности.</a:t>
            </a:r>
          </a:p>
          <a:p>
            <a:pPr algn="just"/>
            <a:endParaRPr lang="ru-RU" sz="1000" u="sng" dirty="0">
              <a:solidFill>
                <a:schemeClr val="bg1"/>
              </a:solidFill>
              <a:latin typeface="Corki"/>
            </a:endParaRP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Изменение арендной платы  за пользование земельными участками с 01.01.2025. 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761CB09-992A-90EF-94F6-3624A9C97FEF}"/>
              </a:ext>
            </a:extLst>
          </p:cNvPr>
          <p:cNvSpPr/>
          <p:nvPr/>
        </p:nvSpPr>
        <p:spPr>
          <a:xfrm>
            <a:off x="6281480" y="2908858"/>
            <a:ext cx="5750593" cy="1015663"/>
          </a:xfrm>
          <a:prstGeom prst="rect">
            <a:avLst/>
          </a:prstGeom>
          <a:solidFill>
            <a:srgbClr val="0B7FC7"/>
          </a:solidFill>
        </p:spPr>
        <p:txBody>
          <a:bodyPr wrap="square">
            <a:spAutoFit/>
          </a:bodyPr>
          <a:lstStyle/>
          <a:p>
            <a:pPr algn="just"/>
            <a:r>
              <a:rPr lang="ru-RU" u="sng" dirty="0">
                <a:solidFill>
                  <a:schemeClr val="bg1"/>
                </a:solidFill>
                <a:latin typeface="Corki"/>
              </a:rPr>
              <a:t>Предоставление мер поддержки субъектам МСП.</a:t>
            </a:r>
          </a:p>
          <a:p>
            <a:pPr algn="just"/>
            <a:endParaRPr lang="ru-RU" sz="1000" u="sng" dirty="0">
              <a:solidFill>
                <a:schemeClr val="bg1"/>
              </a:solidFill>
              <a:latin typeface="Corki"/>
            </a:endParaRPr>
          </a:p>
          <a:p>
            <a:pPr algn="just"/>
            <a:r>
              <a:rPr lang="ru-RU" sz="1600" dirty="0">
                <a:solidFill>
                  <a:schemeClr val="bg1"/>
                </a:solidFill>
                <a:latin typeface="Corki"/>
              </a:rPr>
              <a:t>Пониженная ставка по налогу, взимаемому в связи с применением налогоплательщиками упрощенной системы налогообложения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9F9821-5476-D923-A5B4-9F34C6208FE6}"/>
              </a:ext>
            </a:extLst>
          </p:cNvPr>
          <p:cNvSpPr txBox="1"/>
          <p:nvPr/>
        </p:nvSpPr>
        <p:spPr>
          <a:xfrm>
            <a:off x="6626880" y="5674615"/>
            <a:ext cx="5386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Corki" panose="00000500000000000000" pitchFamily="2" charset="-52"/>
              </a:rPr>
              <a:t>Объем безвозмездных поступлений запланирован в размере, определенном проектом областного закона о бюджете </a:t>
            </a:r>
            <a:endParaRPr lang="en-US" sz="2000" dirty="0">
              <a:latin typeface="Corki" panose="00000500000000000000" pitchFamily="2" charset="-52"/>
            </a:endParaRPr>
          </a:p>
          <a:p>
            <a:pPr algn="just"/>
            <a:endParaRPr lang="en-US" sz="1600" dirty="0">
              <a:solidFill>
                <a:schemeClr val="bg1"/>
              </a:solidFill>
              <a:latin typeface="Corki"/>
              <a:ea typeface="Corki"/>
              <a:cs typeface="Corki"/>
            </a:endParaRPr>
          </a:p>
        </p:txBody>
      </p:sp>
      <p:pic>
        <p:nvPicPr>
          <p:cNvPr id="14" name="Рисунок 96">
            <a:extLst>
              <a:ext uri="{FF2B5EF4-FFF2-40B4-BE49-F238E27FC236}">
                <a16:creationId xmlns:a16="http://schemas.microsoft.com/office/drawing/2014/main" id="{419D1283-1FED-BBE7-7D3E-65439BE9C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54" y="126497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96">
            <a:extLst>
              <a:ext uri="{FF2B5EF4-FFF2-40B4-BE49-F238E27FC236}">
                <a16:creationId xmlns:a16="http://schemas.microsoft.com/office/drawing/2014/main" id="{33D53220-FA65-AEFF-37A1-B4A9B7651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934" y="5850904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1C775B-0DF5-7519-E2F0-E0D7F887A5BC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77811" y="6990698"/>
            <a:ext cx="2064989" cy="210202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10951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6400" y="11339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endParaRPr sz="1400" dirty="0">
              <a:latin typeface="Corki" panose="00000500000000000000" pitchFamily="2" charset="-52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9CE25356-4126-4E89-AF12-6965DD995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3622143"/>
              </p:ext>
            </p:extLst>
          </p:nvPr>
        </p:nvGraphicFramePr>
        <p:xfrm>
          <a:off x="1356558" y="889322"/>
          <a:ext cx="9794042" cy="56340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356558" y="127165"/>
            <a:ext cx="103509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Corki" panose="00000500000000000000" pitchFamily="2" charset="-52"/>
              </a:rPr>
              <a:t>Структура доходов местного бюджета  ЗАТО город Заозерск на 2025 год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23815" y="100965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тысяч рублей</a:t>
            </a:r>
            <a:endParaRPr lang="ru-RU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B64C48-62F5-11A1-278A-64AC713CF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849" y="197618"/>
            <a:ext cx="609600" cy="544286"/>
          </a:xfrm>
          <a:prstGeom prst="rect">
            <a:avLst/>
          </a:prstGeom>
        </p:spPr>
      </p:pic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F906C83-F181-F8B3-1D6A-1C2EC552256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851448" y="6837927"/>
            <a:ext cx="1905000" cy="256413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5985" y="3175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9CE25356-4126-4E89-AF12-6965DD995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4309401"/>
              </p:ext>
            </p:extLst>
          </p:nvPr>
        </p:nvGraphicFramePr>
        <p:xfrm>
          <a:off x="1376779" y="725666"/>
          <a:ext cx="9489242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565505" y="56971"/>
            <a:ext cx="91117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Структура доходов местного бюджета  ЗАТО город Заозерск на </a:t>
            </a:r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</a:b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плановый период 202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6</a:t>
            </a: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 и 202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7</a:t>
            </a: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 годов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23815" y="100965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E11D2C-9D69-0EC0-197E-15EAF627F838}"/>
              </a:ext>
            </a:extLst>
          </p:cNvPr>
          <p:cNvSpPr txBox="1"/>
          <p:nvPr/>
        </p:nvSpPr>
        <p:spPr>
          <a:xfrm>
            <a:off x="6883400" y="3752850"/>
            <a:ext cx="772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231 001</a:t>
            </a:r>
            <a:endParaRPr lang="ru-RU" sz="20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7" name="Рисунок 83">
            <a:extLst>
              <a:ext uri="{FF2B5EF4-FFF2-40B4-BE49-F238E27FC236}">
                <a16:creationId xmlns:a16="http://schemas.microsoft.com/office/drawing/2014/main" id="{5395E2FC-243A-155A-E2AE-1AB6DDC40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31" y="286916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1C7098-358C-D236-69C8-A1762C04D62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55567" y="6744835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3FE1C6-66D8-FE82-BFDC-BDA8B945A6A8}"/>
              </a:ext>
            </a:extLst>
          </p:cNvPr>
          <p:cNvSpPr txBox="1"/>
          <p:nvPr/>
        </p:nvSpPr>
        <p:spPr>
          <a:xfrm>
            <a:off x="1778000" y="4819650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2026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D4268A-BBC3-D627-BFE9-1898F8663067}"/>
              </a:ext>
            </a:extLst>
          </p:cNvPr>
          <p:cNvSpPr txBox="1"/>
          <p:nvPr/>
        </p:nvSpPr>
        <p:spPr>
          <a:xfrm>
            <a:off x="1768382" y="5250418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2027</a:t>
            </a:r>
          </a:p>
        </p:txBody>
      </p:sp>
    </p:spTree>
    <p:extLst>
      <p:ext uri="{BB962C8B-B14F-4D97-AF65-F5344CB8AC3E}">
        <p14:creationId xmlns:p14="http://schemas.microsoft.com/office/powerpoint/2010/main" val="968794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09650" y="129597"/>
            <a:ext cx="11364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Налоговые доходы бюджета ЗАТО город Заозерск 2025 года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47457E4-787B-2E4F-A815-2790BFFF4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3956050"/>
            <a:ext cx="355600" cy="3556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895E4E0-9D0D-0E4C-8FA7-CFD491CF8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00" y="3956050"/>
            <a:ext cx="355600" cy="355600"/>
          </a:xfrm>
          <a:prstGeom prst="rect">
            <a:avLst/>
          </a:prstGeom>
        </p:spPr>
      </p:pic>
      <p:pic>
        <p:nvPicPr>
          <p:cNvPr id="4" name="Рисунок 83">
            <a:extLst>
              <a:ext uri="{FF2B5EF4-FFF2-40B4-BE49-F238E27FC236}">
                <a16:creationId xmlns:a16="http://schemas.microsoft.com/office/drawing/2014/main" id="{8837E0F5-342B-A0B9-8467-391BF31BE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1" y="175027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4">
            <a:extLst>
              <a:ext uri="{FF2B5EF4-FFF2-40B4-BE49-F238E27FC236}">
                <a16:creationId xmlns:a16="http://schemas.microsoft.com/office/drawing/2014/main" id="{265E3A39-8837-4BB8-7022-1495CA246CF4}"/>
              </a:ext>
            </a:extLst>
          </p:cNvPr>
          <p:cNvSpPr/>
          <p:nvPr/>
        </p:nvSpPr>
        <p:spPr>
          <a:xfrm>
            <a:off x="635000" y="1122477"/>
            <a:ext cx="1523997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НДФЛ              207 456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endParaRPr lang="ru-RU" sz="24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3F8F764D-0B3C-5778-F758-63E3EA6B35E7}"/>
              </a:ext>
            </a:extLst>
          </p:cNvPr>
          <p:cNvSpPr/>
          <p:nvPr/>
        </p:nvSpPr>
        <p:spPr>
          <a:xfrm rot="5400000">
            <a:off x="2124868" y="1464600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1810CCB-CF3B-63A9-603C-BB4D3158FB5F}"/>
              </a:ext>
            </a:extLst>
          </p:cNvPr>
          <p:cNvSpPr/>
          <p:nvPr/>
        </p:nvSpPr>
        <p:spPr>
          <a:xfrm>
            <a:off x="635000" y="2357883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АКЦИЗЫ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6 499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  </a:t>
            </a:r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D1E18BE7-56C9-13CB-6F0B-D1F04E05EA01}"/>
              </a:ext>
            </a:extLst>
          </p:cNvPr>
          <p:cNvSpPr/>
          <p:nvPr/>
        </p:nvSpPr>
        <p:spPr>
          <a:xfrm rot="5400000">
            <a:off x="2124867" y="2752154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D0F5CC38-A17B-D5FE-750D-3370A7027E62}"/>
              </a:ext>
            </a:extLst>
          </p:cNvPr>
          <p:cNvSpPr/>
          <p:nvPr/>
        </p:nvSpPr>
        <p:spPr>
          <a:xfrm>
            <a:off x="634999" y="3600450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совокупный доход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1 568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</a:t>
            </a: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38C2CBC0-92D3-5F4C-FE80-51C939D7C8EF}"/>
              </a:ext>
            </a:extLst>
          </p:cNvPr>
          <p:cNvSpPr/>
          <p:nvPr/>
        </p:nvSpPr>
        <p:spPr>
          <a:xfrm rot="5400000">
            <a:off x="2124866" y="4034340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97A6F4F4-5931-270E-E6C7-2DEC40464DED}"/>
              </a:ext>
            </a:extLst>
          </p:cNvPr>
          <p:cNvSpPr/>
          <p:nvPr/>
        </p:nvSpPr>
        <p:spPr>
          <a:xfrm>
            <a:off x="634999" y="4838910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 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имущество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647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</a:t>
            </a:r>
          </a:p>
        </p:txBody>
      </p:sp>
      <p:sp>
        <p:nvSpPr>
          <p:cNvPr id="15" name="Треугольник 18">
            <a:extLst>
              <a:ext uri="{FF2B5EF4-FFF2-40B4-BE49-F238E27FC236}">
                <a16:creationId xmlns:a16="http://schemas.microsoft.com/office/drawing/2014/main" id="{BB4AE382-7847-CE92-51B3-96DA978B2799}"/>
              </a:ext>
            </a:extLst>
          </p:cNvPr>
          <p:cNvSpPr/>
          <p:nvPr/>
        </p:nvSpPr>
        <p:spPr>
          <a:xfrm rot="5400000">
            <a:off x="2124866" y="530044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кругленный прямоугольник 14">
            <a:extLst>
              <a:ext uri="{FF2B5EF4-FFF2-40B4-BE49-F238E27FC236}">
                <a16:creationId xmlns:a16="http://schemas.microsoft.com/office/drawing/2014/main" id="{B2DAB7C8-1C3D-35C6-25C8-A9BA63C8C5C5}"/>
              </a:ext>
            </a:extLst>
          </p:cNvPr>
          <p:cNvSpPr/>
          <p:nvPr/>
        </p:nvSpPr>
        <p:spPr>
          <a:xfrm>
            <a:off x="634999" y="6077370"/>
            <a:ext cx="152399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Государственная пошлина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2 110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  </a:t>
            </a:r>
          </a:p>
        </p:txBody>
      </p:sp>
      <p:sp>
        <p:nvSpPr>
          <p:cNvPr id="17" name="Треугольник 18">
            <a:extLst>
              <a:ext uri="{FF2B5EF4-FFF2-40B4-BE49-F238E27FC236}">
                <a16:creationId xmlns:a16="http://schemas.microsoft.com/office/drawing/2014/main" id="{6E47D0FB-65DB-340A-0424-7E85FD2505A7}"/>
              </a:ext>
            </a:extLst>
          </p:cNvPr>
          <p:cNvSpPr/>
          <p:nvPr/>
        </p:nvSpPr>
        <p:spPr>
          <a:xfrm rot="5400000">
            <a:off x="2124866" y="653890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70226D-2C3F-9BC7-5799-781E69AE1824}"/>
              </a:ext>
            </a:extLst>
          </p:cNvPr>
          <p:cNvSpPr txBox="1"/>
          <p:nvPr/>
        </p:nvSpPr>
        <p:spPr>
          <a:xfrm>
            <a:off x="3178694" y="3415784"/>
            <a:ext cx="6186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F137D15-622A-DBEB-D318-0893ECC4AFA9}"/>
              </a:ext>
            </a:extLst>
          </p:cNvPr>
          <p:cNvSpPr/>
          <p:nvPr/>
        </p:nvSpPr>
        <p:spPr>
          <a:xfrm>
            <a:off x="2589293" y="852092"/>
            <a:ext cx="58842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207 115 тыс. руб. – НДФЛ (за исключением доходов в соответствии со ст. 227, 227.1, 228 НК РФ и от долевого участия в организации)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40 тыс. руб. – НДФЛ (ст. 227 НК РФ)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296 тыс. руб. – НДФЛ  (ст. 228 НК РФ)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5 тыс. руб. – НДФЛ (ст. 227.1 НК РФ)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A04AF86-7D93-89B7-4959-210382894C87}"/>
              </a:ext>
            </a:extLst>
          </p:cNvPr>
          <p:cNvSpPr/>
          <p:nvPr/>
        </p:nvSpPr>
        <p:spPr>
          <a:xfrm>
            <a:off x="2589293" y="2392609"/>
            <a:ext cx="60255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3 399 тыс. руб. – дизельное топливо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15 тыс. руб. – моторные масла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3 433 тыс. руб. – автомобильный бензин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-348 тыс. руб. – прямогонный бензин, подлежащий распределению между бюджетами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36332D1-BAAE-5867-EDE8-35C606DA7AB0}"/>
              </a:ext>
            </a:extLst>
          </p:cNvPr>
          <p:cNvSpPr/>
          <p:nvPr/>
        </p:nvSpPr>
        <p:spPr>
          <a:xfrm>
            <a:off x="2610493" y="3797554"/>
            <a:ext cx="58842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1 185 тыс. руб. – упрощенная система налогообложения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383 тыс. руб. – патентная система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1127575-19E7-2F17-223B-FA40F6EC7CCC}"/>
              </a:ext>
            </a:extLst>
          </p:cNvPr>
          <p:cNvSpPr/>
          <p:nvPr/>
        </p:nvSpPr>
        <p:spPr>
          <a:xfrm>
            <a:off x="2610493" y="5037783"/>
            <a:ext cx="58842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430 тыс. руб. – налог на имущество физических лиц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217 тыс. руб. – земельный налог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ED558C3-7F3F-0D26-3935-B369B8C2A5E9}"/>
              </a:ext>
            </a:extLst>
          </p:cNvPr>
          <p:cNvSpPr/>
          <p:nvPr/>
        </p:nvSpPr>
        <p:spPr>
          <a:xfrm>
            <a:off x="2553997" y="6379562"/>
            <a:ext cx="58842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>
                <a:latin typeface="Corki" pitchFamily="2" charset="-52"/>
              </a:rPr>
              <a:t>2 110 тыс. руб. – в соответствии с нормами Главы 25.3 НК РФ </a:t>
            </a:r>
          </a:p>
          <a:p>
            <a:pPr algn="just"/>
            <a:endParaRPr lang="ru-RU" sz="1600" dirty="0">
              <a:latin typeface="Corki" pitchFamily="2" charset="-52"/>
            </a:endParaRP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49D9A419-DA29-061C-08D4-A1C558E2CB26}"/>
              </a:ext>
            </a:extLst>
          </p:cNvPr>
          <p:cNvSpPr/>
          <p:nvPr/>
        </p:nvSpPr>
        <p:spPr>
          <a:xfrm>
            <a:off x="8847851" y="1462810"/>
            <a:ext cx="1046633" cy="5093031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4">
            <a:extLst>
              <a:ext uri="{FF2B5EF4-FFF2-40B4-BE49-F238E27FC236}">
                <a16:creationId xmlns:a16="http://schemas.microsoft.com/office/drawing/2014/main" id="{F397A829-A2F1-C693-6746-067AA45C336A}"/>
              </a:ext>
            </a:extLst>
          </p:cNvPr>
          <p:cNvSpPr/>
          <p:nvPr/>
        </p:nvSpPr>
        <p:spPr>
          <a:xfrm>
            <a:off x="10226353" y="3329643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218 280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7568C0-C329-A093-2273-93DD7BB8ECE9}"/>
              </a:ext>
            </a:extLst>
          </p:cNvPr>
          <p:cNvSpPr txBox="1"/>
          <p:nvPr/>
        </p:nvSpPr>
        <p:spPr>
          <a:xfrm>
            <a:off x="1353398" y="1089852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    95%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A9EA2BB-6C10-886A-301F-70ED2A3B09F4}"/>
              </a:ext>
            </a:extLst>
          </p:cNvPr>
          <p:cNvSpPr txBox="1"/>
          <p:nvPr/>
        </p:nvSpPr>
        <p:spPr>
          <a:xfrm>
            <a:off x="1617441" y="2335045"/>
            <a:ext cx="5132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3%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E7F0B66-D57B-779F-03A8-B9A184CF7D24}"/>
              </a:ext>
            </a:extLst>
          </p:cNvPr>
          <p:cNvSpPr txBox="1"/>
          <p:nvPr/>
        </p:nvSpPr>
        <p:spPr>
          <a:xfrm>
            <a:off x="1712634" y="3535576"/>
            <a:ext cx="5068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0,7%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558E17-4C3A-531E-664C-458FB69A23B0}"/>
              </a:ext>
            </a:extLst>
          </p:cNvPr>
          <p:cNvSpPr txBox="1"/>
          <p:nvPr/>
        </p:nvSpPr>
        <p:spPr>
          <a:xfrm>
            <a:off x="1630266" y="4843017"/>
            <a:ext cx="4972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0,3%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3E83C2-0346-8A96-D094-5E3D80E00772}"/>
              </a:ext>
            </a:extLst>
          </p:cNvPr>
          <p:cNvSpPr txBox="1"/>
          <p:nvPr/>
        </p:nvSpPr>
        <p:spPr>
          <a:xfrm>
            <a:off x="1677365" y="6256556"/>
            <a:ext cx="45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1%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DB0472-8305-49C3-9413-2C5448C76FA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01260" y="6766253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394947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09650" y="129597"/>
            <a:ext cx="10683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Налоговые доходы бюджета ЗАТО город Заозерск </a:t>
            </a:r>
          </a:p>
          <a:p>
            <a:r>
              <a:rPr lang="ru-RU" sz="3600" dirty="0">
                <a:latin typeface="Corki" panose="00000500000000000000" pitchFamily="2" charset="-52"/>
              </a:rPr>
              <a:t>на плановый период 2026 и 2027 годов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47457E4-787B-2E4F-A815-2790BFFF4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3956050"/>
            <a:ext cx="355600" cy="3556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895E4E0-9D0D-0E4C-8FA7-CFD491CF8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00" y="3956050"/>
            <a:ext cx="355600" cy="355600"/>
          </a:xfrm>
          <a:prstGeom prst="rect">
            <a:avLst/>
          </a:prstGeom>
        </p:spPr>
      </p:pic>
      <p:pic>
        <p:nvPicPr>
          <p:cNvPr id="4" name="Рисунок 83">
            <a:extLst>
              <a:ext uri="{FF2B5EF4-FFF2-40B4-BE49-F238E27FC236}">
                <a16:creationId xmlns:a16="http://schemas.microsoft.com/office/drawing/2014/main" id="{8837E0F5-342B-A0B9-8467-391BF31BE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1" y="175027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4">
            <a:extLst>
              <a:ext uri="{FF2B5EF4-FFF2-40B4-BE49-F238E27FC236}">
                <a16:creationId xmlns:a16="http://schemas.microsoft.com/office/drawing/2014/main" id="{265E3A39-8837-4BB8-7022-1495CA246CF4}"/>
              </a:ext>
            </a:extLst>
          </p:cNvPr>
          <p:cNvSpPr/>
          <p:nvPr/>
        </p:nvSpPr>
        <p:spPr>
          <a:xfrm>
            <a:off x="698080" y="1723708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НДФЛ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3F8F764D-0B3C-5778-F758-63E3EA6B35E7}"/>
              </a:ext>
            </a:extLst>
          </p:cNvPr>
          <p:cNvSpPr/>
          <p:nvPr/>
        </p:nvSpPr>
        <p:spPr>
          <a:xfrm rot="5400000">
            <a:off x="2114531" y="2117979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1810CCB-CF3B-63A9-603C-BB4D3158FB5F}"/>
              </a:ext>
            </a:extLst>
          </p:cNvPr>
          <p:cNvSpPr/>
          <p:nvPr/>
        </p:nvSpPr>
        <p:spPr>
          <a:xfrm>
            <a:off x="700863" y="2784607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АКЦИЗЫ</a:t>
            </a:r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D1E18BE7-56C9-13CB-6F0B-D1F04E05EA01}"/>
              </a:ext>
            </a:extLst>
          </p:cNvPr>
          <p:cNvSpPr/>
          <p:nvPr/>
        </p:nvSpPr>
        <p:spPr>
          <a:xfrm rot="5400000">
            <a:off x="2094674" y="3157372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D0F5CC38-A17B-D5FE-750D-3370A7027E62}"/>
              </a:ext>
            </a:extLst>
          </p:cNvPr>
          <p:cNvSpPr/>
          <p:nvPr/>
        </p:nvSpPr>
        <p:spPr>
          <a:xfrm>
            <a:off x="700863" y="3840431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совокупный доход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38C2CBC0-92D3-5F4C-FE80-51C939D7C8EF}"/>
              </a:ext>
            </a:extLst>
          </p:cNvPr>
          <p:cNvSpPr/>
          <p:nvPr/>
        </p:nvSpPr>
        <p:spPr>
          <a:xfrm rot="5400000">
            <a:off x="2105996" y="4262438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97A6F4F4-5931-270E-E6C7-2DEC40464DED}"/>
              </a:ext>
            </a:extLst>
          </p:cNvPr>
          <p:cNvSpPr/>
          <p:nvPr/>
        </p:nvSpPr>
        <p:spPr>
          <a:xfrm>
            <a:off x="677618" y="4896255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Налог 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имущество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              </a:t>
            </a:r>
          </a:p>
        </p:txBody>
      </p:sp>
      <p:sp>
        <p:nvSpPr>
          <p:cNvPr id="15" name="Треугольник 18">
            <a:extLst>
              <a:ext uri="{FF2B5EF4-FFF2-40B4-BE49-F238E27FC236}">
                <a16:creationId xmlns:a16="http://schemas.microsoft.com/office/drawing/2014/main" id="{BB4AE382-7847-CE92-51B3-96DA978B2799}"/>
              </a:ext>
            </a:extLst>
          </p:cNvPr>
          <p:cNvSpPr/>
          <p:nvPr/>
        </p:nvSpPr>
        <p:spPr>
          <a:xfrm rot="5400000">
            <a:off x="2094674" y="5288693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кругленный прямоугольник 14">
            <a:extLst>
              <a:ext uri="{FF2B5EF4-FFF2-40B4-BE49-F238E27FC236}">
                <a16:creationId xmlns:a16="http://schemas.microsoft.com/office/drawing/2014/main" id="{B2DAB7C8-1C3D-35C6-25C8-A9BA63C8C5C5}"/>
              </a:ext>
            </a:extLst>
          </p:cNvPr>
          <p:cNvSpPr/>
          <p:nvPr/>
        </p:nvSpPr>
        <p:spPr>
          <a:xfrm>
            <a:off x="675029" y="5952079"/>
            <a:ext cx="144780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Государственная пошлина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7" name="Треугольник 18">
            <a:extLst>
              <a:ext uri="{FF2B5EF4-FFF2-40B4-BE49-F238E27FC236}">
                <a16:creationId xmlns:a16="http://schemas.microsoft.com/office/drawing/2014/main" id="{6E47D0FB-65DB-340A-0424-7E85FD2505A7}"/>
              </a:ext>
            </a:extLst>
          </p:cNvPr>
          <p:cNvSpPr/>
          <p:nvPr/>
        </p:nvSpPr>
        <p:spPr>
          <a:xfrm rot="5400000">
            <a:off x="2094674" y="6346278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70226D-2C3F-9BC7-5799-781E69AE1824}"/>
              </a:ext>
            </a:extLst>
          </p:cNvPr>
          <p:cNvSpPr txBox="1"/>
          <p:nvPr/>
        </p:nvSpPr>
        <p:spPr>
          <a:xfrm>
            <a:off x="3093098" y="3416950"/>
            <a:ext cx="6186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F137D15-622A-DBEB-D318-0893ECC4AFA9}"/>
              </a:ext>
            </a:extLst>
          </p:cNvPr>
          <p:cNvSpPr/>
          <p:nvPr/>
        </p:nvSpPr>
        <p:spPr>
          <a:xfrm>
            <a:off x="2452037" y="1918510"/>
            <a:ext cx="24120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219 841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232 596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A04AF86-7D93-89B7-4959-210382894C87}"/>
              </a:ext>
            </a:extLst>
          </p:cNvPr>
          <p:cNvSpPr/>
          <p:nvPr/>
        </p:nvSpPr>
        <p:spPr>
          <a:xfrm>
            <a:off x="2482102" y="2966480"/>
            <a:ext cx="22807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6 776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9 098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36332D1-BAAE-5867-EDE8-35C606DA7AB0}"/>
              </a:ext>
            </a:extLst>
          </p:cNvPr>
          <p:cNvSpPr/>
          <p:nvPr/>
        </p:nvSpPr>
        <p:spPr>
          <a:xfrm>
            <a:off x="2430784" y="4067830"/>
            <a:ext cx="2236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1 599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1 634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1127575-19E7-2F17-223B-FA40F6EC7CCC}"/>
              </a:ext>
            </a:extLst>
          </p:cNvPr>
          <p:cNvSpPr/>
          <p:nvPr/>
        </p:nvSpPr>
        <p:spPr>
          <a:xfrm>
            <a:off x="2481066" y="5076295"/>
            <a:ext cx="2186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435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439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49D9A419-DA29-061C-08D4-A1C558E2CB26}"/>
              </a:ext>
            </a:extLst>
          </p:cNvPr>
          <p:cNvSpPr/>
          <p:nvPr/>
        </p:nvSpPr>
        <p:spPr>
          <a:xfrm>
            <a:off x="6395400" y="1860127"/>
            <a:ext cx="994316" cy="4941985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B9EA18B-1612-FB9D-CDF0-340897090590}"/>
              </a:ext>
            </a:extLst>
          </p:cNvPr>
          <p:cNvSpPr/>
          <p:nvPr/>
        </p:nvSpPr>
        <p:spPr>
          <a:xfrm>
            <a:off x="2481065" y="6107033"/>
            <a:ext cx="2186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2 131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2 153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9" name="Стрелка: вправо 28">
            <a:extLst>
              <a:ext uri="{FF2B5EF4-FFF2-40B4-BE49-F238E27FC236}">
                <a16:creationId xmlns:a16="http://schemas.microsoft.com/office/drawing/2014/main" id="{515984DA-70B0-0328-61D6-3DFBB4D1DD39}"/>
              </a:ext>
            </a:extLst>
          </p:cNvPr>
          <p:cNvSpPr/>
          <p:nvPr/>
        </p:nvSpPr>
        <p:spPr>
          <a:xfrm>
            <a:off x="8102600" y="2720056"/>
            <a:ext cx="1240814" cy="4846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" name="Стрелка: вправо 29">
            <a:extLst>
              <a:ext uri="{FF2B5EF4-FFF2-40B4-BE49-F238E27FC236}">
                <a16:creationId xmlns:a16="http://schemas.microsoft.com/office/drawing/2014/main" id="{D733982F-9CA4-885B-838B-46BB2347696C}"/>
              </a:ext>
            </a:extLst>
          </p:cNvPr>
          <p:cNvSpPr/>
          <p:nvPr/>
        </p:nvSpPr>
        <p:spPr>
          <a:xfrm>
            <a:off x="8102600" y="4916343"/>
            <a:ext cx="1240814" cy="4846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61F6C6-9438-D1A8-A6C5-82DC8610BDC2}"/>
              </a:ext>
            </a:extLst>
          </p:cNvPr>
          <p:cNvSpPr txBox="1"/>
          <p:nvPr/>
        </p:nvSpPr>
        <p:spPr>
          <a:xfrm>
            <a:off x="8026400" y="2533650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2026 год</a:t>
            </a:r>
            <a:r>
              <a:rPr lang="ru-RU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6AB114E-D7A3-19A0-DDAE-E4D4231BD2D2}"/>
              </a:ext>
            </a:extLst>
          </p:cNvPr>
          <p:cNvSpPr txBox="1"/>
          <p:nvPr/>
        </p:nvSpPr>
        <p:spPr>
          <a:xfrm>
            <a:off x="8037804" y="4701737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2027 год</a:t>
            </a:r>
            <a:r>
              <a:rPr lang="ru-RU" dirty="0"/>
              <a:t> 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id="{0FD15984-9D94-7363-008F-FBBE7301A104}"/>
              </a:ext>
            </a:extLst>
          </p:cNvPr>
          <p:cNvSpPr/>
          <p:nvPr/>
        </p:nvSpPr>
        <p:spPr>
          <a:xfrm>
            <a:off x="10006692" y="2404236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231 001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7" name="Скругленный прямоугольник 14">
            <a:extLst>
              <a:ext uri="{FF2B5EF4-FFF2-40B4-BE49-F238E27FC236}">
                <a16:creationId xmlns:a16="http://schemas.microsoft.com/office/drawing/2014/main" id="{D9714190-1147-C8D4-CD22-6FEEE81F2D9A}"/>
              </a:ext>
            </a:extLst>
          </p:cNvPr>
          <p:cNvSpPr/>
          <p:nvPr/>
        </p:nvSpPr>
        <p:spPr>
          <a:xfrm>
            <a:off x="10006692" y="4588086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>
                <a:solidFill>
                  <a:schemeClr val="bg1"/>
                </a:solidFill>
                <a:latin typeface="Corki" panose="00000500000000000000" pitchFamily="2" charset="-52"/>
              </a:rPr>
              <a:t>246 141</a:t>
            </a:r>
            <a:endParaRPr lang="ru-RU" sz="24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13" name="Нижний колонтитул 12">
            <a:extLst>
              <a:ext uri="{FF2B5EF4-FFF2-40B4-BE49-F238E27FC236}">
                <a16:creationId xmlns:a16="http://schemas.microsoft.com/office/drawing/2014/main" id="{5F006707-F91E-9102-6E87-BABD49CA46B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75807" y="6855859"/>
            <a:ext cx="2137543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437910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09650" y="129597"/>
            <a:ext cx="113644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Структура неналоговых доходов бюджета ЗАТО город Заозерск </a:t>
            </a:r>
          </a:p>
          <a:p>
            <a:r>
              <a:rPr lang="ru-RU" sz="3600" dirty="0">
                <a:latin typeface="Corki" panose="00000500000000000000" pitchFamily="2" charset="-52"/>
              </a:rPr>
              <a:t>на 2025 год и на  плановый период 2026 и 2027 годов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47457E4-787B-2E4F-A815-2790BFFF4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3956050"/>
            <a:ext cx="355600" cy="3556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895E4E0-9D0D-0E4C-8FA7-CFD491CF8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00" y="3956050"/>
            <a:ext cx="355600" cy="355600"/>
          </a:xfrm>
          <a:prstGeom prst="rect">
            <a:avLst/>
          </a:prstGeom>
        </p:spPr>
      </p:pic>
      <p:pic>
        <p:nvPicPr>
          <p:cNvPr id="4" name="Рисунок 83">
            <a:extLst>
              <a:ext uri="{FF2B5EF4-FFF2-40B4-BE49-F238E27FC236}">
                <a16:creationId xmlns:a16="http://schemas.microsoft.com/office/drawing/2014/main" id="{8837E0F5-342B-A0B9-8467-391BF31BE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1" y="175027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4">
            <a:extLst>
              <a:ext uri="{FF2B5EF4-FFF2-40B4-BE49-F238E27FC236}">
                <a16:creationId xmlns:a16="http://schemas.microsoft.com/office/drawing/2014/main" id="{265E3A39-8837-4BB8-7022-1495CA246CF4}"/>
              </a:ext>
            </a:extLst>
          </p:cNvPr>
          <p:cNvSpPr/>
          <p:nvPr/>
        </p:nvSpPr>
        <p:spPr>
          <a:xfrm>
            <a:off x="716254" y="1715035"/>
            <a:ext cx="3080201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использования имущества, находящегося в муниципальной собственности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3F8F764D-0B3C-5778-F758-63E3EA6B35E7}"/>
              </a:ext>
            </a:extLst>
          </p:cNvPr>
          <p:cNvSpPr/>
          <p:nvPr/>
        </p:nvSpPr>
        <p:spPr>
          <a:xfrm rot="5400000">
            <a:off x="3762324" y="2080256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1810CCB-CF3B-63A9-603C-BB4D3158FB5F}"/>
              </a:ext>
            </a:extLst>
          </p:cNvPr>
          <p:cNvSpPr/>
          <p:nvPr/>
        </p:nvSpPr>
        <p:spPr>
          <a:xfrm>
            <a:off x="700862" y="2784607"/>
            <a:ext cx="3095591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Платежи при пользовании природными ресурсами</a:t>
            </a:r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D1E18BE7-56C9-13CB-6F0B-D1F04E05EA01}"/>
              </a:ext>
            </a:extLst>
          </p:cNvPr>
          <p:cNvSpPr/>
          <p:nvPr/>
        </p:nvSpPr>
        <p:spPr>
          <a:xfrm rot="5400000">
            <a:off x="3762323" y="3181427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D0F5CC38-A17B-D5FE-750D-3370A7027E62}"/>
              </a:ext>
            </a:extLst>
          </p:cNvPr>
          <p:cNvSpPr/>
          <p:nvPr/>
        </p:nvSpPr>
        <p:spPr>
          <a:xfrm>
            <a:off x="700863" y="3840431"/>
            <a:ext cx="3095590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оказания платных услуг</a:t>
            </a: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38C2CBC0-92D3-5F4C-FE80-51C939D7C8EF}"/>
              </a:ext>
            </a:extLst>
          </p:cNvPr>
          <p:cNvSpPr/>
          <p:nvPr/>
        </p:nvSpPr>
        <p:spPr>
          <a:xfrm rot="5400000">
            <a:off x="3767986" y="4281907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97A6F4F4-5931-270E-E6C7-2DEC40464DED}"/>
              </a:ext>
            </a:extLst>
          </p:cNvPr>
          <p:cNvSpPr/>
          <p:nvPr/>
        </p:nvSpPr>
        <p:spPr>
          <a:xfrm>
            <a:off x="677617" y="4896255"/>
            <a:ext cx="3113489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продажи материальных и нематериальных активов</a:t>
            </a: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              </a:t>
            </a:r>
          </a:p>
        </p:txBody>
      </p:sp>
      <p:sp>
        <p:nvSpPr>
          <p:cNvPr id="15" name="Треугольник 18">
            <a:extLst>
              <a:ext uri="{FF2B5EF4-FFF2-40B4-BE49-F238E27FC236}">
                <a16:creationId xmlns:a16="http://schemas.microsoft.com/office/drawing/2014/main" id="{BB4AE382-7847-CE92-51B3-96DA978B2799}"/>
              </a:ext>
            </a:extLst>
          </p:cNvPr>
          <p:cNvSpPr/>
          <p:nvPr/>
        </p:nvSpPr>
        <p:spPr>
          <a:xfrm rot="5400000">
            <a:off x="3739055" y="5337731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кругленный прямоугольник 14">
            <a:extLst>
              <a:ext uri="{FF2B5EF4-FFF2-40B4-BE49-F238E27FC236}">
                <a16:creationId xmlns:a16="http://schemas.microsoft.com/office/drawing/2014/main" id="{B2DAB7C8-1C3D-35C6-25C8-A9BA63C8C5C5}"/>
              </a:ext>
            </a:extLst>
          </p:cNvPr>
          <p:cNvSpPr/>
          <p:nvPr/>
        </p:nvSpPr>
        <p:spPr>
          <a:xfrm>
            <a:off x="675029" y="5952079"/>
            <a:ext cx="3121424" cy="88696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Штрафы, санкции, возмещение ущерба</a:t>
            </a:r>
          </a:p>
          <a:p>
            <a:r>
              <a:rPr 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7" name="Треугольник 18">
            <a:extLst>
              <a:ext uri="{FF2B5EF4-FFF2-40B4-BE49-F238E27FC236}">
                <a16:creationId xmlns:a16="http://schemas.microsoft.com/office/drawing/2014/main" id="{6E47D0FB-65DB-340A-0424-7E85FD2505A7}"/>
              </a:ext>
            </a:extLst>
          </p:cNvPr>
          <p:cNvSpPr/>
          <p:nvPr/>
        </p:nvSpPr>
        <p:spPr>
          <a:xfrm rot="5400000">
            <a:off x="3762323" y="6438211"/>
            <a:ext cx="166688" cy="9842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F137D15-622A-DBEB-D318-0893ECC4AFA9}"/>
              </a:ext>
            </a:extLst>
          </p:cNvPr>
          <p:cNvSpPr/>
          <p:nvPr/>
        </p:nvSpPr>
        <p:spPr>
          <a:xfrm>
            <a:off x="3986242" y="1667803"/>
            <a:ext cx="22623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31 453</a:t>
            </a:r>
            <a:r>
              <a:rPr lang="ru-RU" sz="1200" dirty="0">
                <a:latin typeface="Corki" pitchFamily="2" charset="-52"/>
              </a:rPr>
              <a:t> тыс. руб.</a:t>
            </a:r>
            <a:r>
              <a:rPr lang="ru-RU" dirty="0">
                <a:latin typeface="Corki" pitchFamily="2" charset="-52"/>
              </a:rPr>
              <a:t> – 2025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31 453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31 453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49D9A419-DA29-061C-08D4-A1C558E2CB26}"/>
              </a:ext>
            </a:extLst>
          </p:cNvPr>
          <p:cNvSpPr/>
          <p:nvPr/>
        </p:nvSpPr>
        <p:spPr>
          <a:xfrm>
            <a:off x="6314630" y="1860126"/>
            <a:ext cx="1143000" cy="4941985"/>
          </a:xfrm>
          <a:prstGeom prst="chevron">
            <a:avLst/>
          </a:prstGeom>
          <a:solidFill>
            <a:srgbClr val="0B7FC7"/>
          </a:solidFill>
          <a:ln>
            <a:solidFill>
              <a:srgbClr val="0082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Стрелка: вправо 28">
            <a:extLst>
              <a:ext uri="{FF2B5EF4-FFF2-40B4-BE49-F238E27FC236}">
                <a16:creationId xmlns:a16="http://schemas.microsoft.com/office/drawing/2014/main" id="{515984DA-70B0-0328-61D6-3DFBB4D1DD39}"/>
              </a:ext>
            </a:extLst>
          </p:cNvPr>
          <p:cNvSpPr/>
          <p:nvPr/>
        </p:nvSpPr>
        <p:spPr>
          <a:xfrm>
            <a:off x="8038480" y="3985990"/>
            <a:ext cx="1240814" cy="484632"/>
          </a:xfrm>
          <a:prstGeom prst="rightArrow">
            <a:avLst/>
          </a:prstGeom>
          <a:solidFill>
            <a:srgbClr val="0B7FC7"/>
          </a:solidFill>
          <a:ln>
            <a:solidFill>
              <a:srgbClr val="0B7FC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" name="Стрелка: вправо 29">
            <a:extLst>
              <a:ext uri="{FF2B5EF4-FFF2-40B4-BE49-F238E27FC236}">
                <a16:creationId xmlns:a16="http://schemas.microsoft.com/office/drawing/2014/main" id="{D733982F-9CA4-885B-838B-46BB2347696C}"/>
              </a:ext>
            </a:extLst>
          </p:cNvPr>
          <p:cNvSpPr/>
          <p:nvPr/>
        </p:nvSpPr>
        <p:spPr>
          <a:xfrm>
            <a:off x="8044723" y="5507880"/>
            <a:ext cx="1240814" cy="484632"/>
          </a:xfrm>
          <a:prstGeom prst="rightArrow">
            <a:avLst/>
          </a:prstGeom>
          <a:solidFill>
            <a:srgbClr val="0B7FC7"/>
          </a:solidFill>
          <a:ln>
            <a:solidFill>
              <a:srgbClr val="0B7FC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61F6C6-9438-D1A8-A6C5-82DC8610BDC2}"/>
              </a:ext>
            </a:extLst>
          </p:cNvPr>
          <p:cNvSpPr txBox="1"/>
          <p:nvPr/>
        </p:nvSpPr>
        <p:spPr>
          <a:xfrm>
            <a:off x="8056104" y="3771384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2026 год</a:t>
            </a:r>
            <a:r>
              <a:rPr lang="ru-RU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6AB114E-D7A3-19A0-DDAE-E4D4231BD2D2}"/>
              </a:ext>
            </a:extLst>
          </p:cNvPr>
          <p:cNvSpPr txBox="1"/>
          <p:nvPr/>
        </p:nvSpPr>
        <p:spPr>
          <a:xfrm>
            <a:off x="8038998" y="5279519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2027 год</a:t>
            </a:r>
            <a:r>
              <a:rPr lang="ru-RU" dirty="0"/>
              <a:t> 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id="{0FD15984-9D94-7363-008F-FBBE7301A104}"/>
              </a:ext>
            </a:extLst>
          </p:cNvPr>
          <p:cNvSpPr/>
          <p:nvPr/>
        </p:nvSpPr>
        <p:spPr>
          <a:xfrm>
            <a:off x="9790763" y="2243621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35 848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 </a:t>
            </a:r>
          </a:p>
        </p:txBody>
      </p:sp>
      <p:sp>
        <p:nvSpPr>
          <p:cNvPr id="37" name="Скругленный прямоугольник 14">
            <a:extLst>
              <a:ext uri="{FF2B5EF4-FFF2-40B4-BE49-F238E27FC236}">
                <a16:creationId xmlns:a16="http://schemas.microsoft.com/office/drawing/2014/main" id="{D9714190-1147-C8D4-CD22-6FEEE81F2D9A}"/>
              </a:ext>
            </a:extLst>
          </p:cNvPr>
          <p:cNvSpPr/>
          <p:nvPr/>
        </p:nvSpPr>
        <p:spPr>
          <a:xfrm>
            <a:off x="9790763" y="3750970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35 971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477131-35DE-666D-9D55-6CE58CDAB96C}"/>
              </a:ext>
            </a:extLst>
          </p:cNvPr>
          <p:cNvSpPr txBox="1"/>
          <p:nvPr/>
        </p:nvSpPr>
        <p:spPr>
          <a:xfrm>
            <a:off x="7982536" y="2305145"/>
            <a:ext cx="994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rki" pitchFamily="2" charset="-52"/>
              </a:rPr>
              <a:t>2025 год</a:t>
            </a:r>
            <a:r>
              <a:rPr lang="ru-RU" dirty="0"/>
              <a:t> </a:t>
            </a:r>
          </a:p>
        </p:txBody>
      </p:sp>
      <p:sp>
        <p:nvSpPr>
          <p:cNvPr id="20" name="Стрелка: вправо 19">
            <a:extLst>
              <a:ext uri="{FF2B5EF4-FFF2-40B4-BE49-F238E27FC236}">
                <a16:creationId xmlns:a16="http://schemas.microsoft.com/office/drawing/2014/main" id="{AA2E7C8E-E17D-54AB-D5FC-B079568ACD17}"/>
              </a:ext>
            </a:extLst>
          </p:cNvPr>
          <p:cNvSpPr/>
          <p:nvPr/>
        </p:nvSpPr>
        <p:spPr>
          <a:xfrm>
            <a:off x="7998846" y="2507795"/>
            <a:ext cx="1240814" cy="484632"/>
          </a:xfrm>
          <a:prstGeom prst="rightArrow">
            <a:avLst/>
          </a:prstGeom>
          <a:solidFill>
            <a:srgbClr val="0B7FC7"/>
          </a:solidFill>
          <a:ln>
            <a:solidFill>
              <a:srgbClr val="0B7FC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Скругленный прямоугольник 14">
            <a:extLst>
              <a:ext uri="{FF2B5EF4-FFF2-40B4-BE49-F238E27FC236}">
                <a16:creationId xmlns:a16="http://schemas.microsoft.com/office/drawing/2014/main" id="{0F7C669C-AA76-29BC-F5CA-597FC17ADA6E}"/>
              </a:ext>
            </a:extLst>
          </p:cNvPr>
          <p:cNvSpPr/>
          <p:nvPr/>
        </p:nvSpPr>
        <p:spPr>
          <a:xfrm>
            <a:off x="9790763" y="5262225"/>
            <a:ext cx="1784862" cy="112135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36 100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715BAB57-E992-0DA8-B631-75E105CA6376}"/>
              </a:ext>
            </a:extLst>
          </p:cNvPr>
          <p:cNvSpPr/>
          <p:nvPr/>
        </p:nvSpPr>
        <p:spPr>
          <a:xfrm>
            <a:off x="4003390" y="6025758"/>
            <a:ext cx="20691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930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2025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930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930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8B24B2F3-E49A-8B9F-6313-55B207BA90E1}"/>
              </a:ext>
            </a:extLst>
          </p:cNvPr>
          <p:cNvSpPr/>
          <p:nvPr/>
        </p:nvSpPr>
        <p:spPr>
          <a:xfrm>
            <a:off x="3996100" y="2765459"/>
            <a:ext cx="2142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85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2025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88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92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1A5A1B9-88C0-E2D3-2552-540AD3B9F1BE}"/>
              </a:ext>
            </a:extLst>
          </p:cNvPr>
          <p:cNvSpPr/>
          <p:nvPr/>
        </p:nvSpPr>
        <p:spPr>
          <a:xfrm>
            <a:off x="3972399" y="3849984"/>
            <a:ext cx="22623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3 280 </a:t>
            </a:r>
            <a:r>
              <a:rPr lang="ru-RU" sz="1200" dirty="0">
                <a:latin typeface="Corki" pitchFamily="2" charset="-52"/>
              </a:rPr>
              <a:t>тыс. руб.</a:t>
            </a:r>
            <a:r>
              <a:rPr lang="ru-RU" dirty="0">
                <a:latin typeface="Corki" pitchFamily="2" charset="-52"/>
              </a:rPr>
              <a:t> – 2025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3 400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3 525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0A11085E-23D4-1842-0E83-6A14059C2B73}"/>
              </a:ext>
            </a:extLst>
          </p:cNvPr>
          <p:cNvSpPr/>
          <p:nvPr/>
        </p:nvSpPr>
        <p:spPr>
          <a:xfrm>
            <a:off x="3992350" y="4921248"/>
            <a:ext cx="20691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2025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2026 год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>
                <a:latin typeface="Corki" pitchFamily="2" charset="-52"/>
              </a:rPr>
              <a:t>100 </a:t>
            </a:r>
            <a:r>
              <a:rPr lang="ru-RU" sz="1200" dirty="0">
                <a:latin typeface="Corki" pitchFamily="2" charset="-52"/>
              </a:rPr>
              <a:t>тыс. руб. </a:t>
            </a:r>
            <a:r>
              <a:rPr lang="ru-RU" dirty="0">
                <a:latin typeface="Corki" pitchFamily="2" charset="-52"/>
              </a:rPr>
              <a:t>– 2027 год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1F46471-1E68-A912-0E53-ADCE38E9C3D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31400" y="6876379"/>
            <a:ext cx="2094858" cy="215444"/>
          </a:xfrm>
        </p:spPr>
        <p:txBody>
          <a:bodyPr/>
          <a:lstStyle/>
          <a:p>
            <a:r>
              <a:rPr lang="ru-RU" sz="140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472514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6400" y="11339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9CE25356-4126-4E89-AF12-6965DD995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6137140"/>
              </p:ext>
            </p:extLst>
          </p:nvPr>
        </p:nvGraphicFramePr>
        <p:xfrm>
          <a:off x="1269190" y="730025"/>
          <a:ext cx="9489242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456885" y="134719"/>
            <a:ext cx="1016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Безвозмездные поступления от других бюджетов бюджетной системы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17200" y="92267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E11D2C-9D69-0EC0-197E-15EAF627F838}"/>
              </a:ext>
            </a:extLst>
          </p:cNvPr>
          <p:cNvSpPr txBox="1"/>
          <p:nvPr/>
        </p:nvSpPr>
        <p:spPr>
          <a:xfrm>
            <a:off x="6273800" y="2718346"/>
            <a:ext cx="7873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380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861</a:t>
            </a:r>
          </a:p>
        </p:txBody>
      </p:sp>
      <p:pic>
        <p:nvPicPr>
          <p:cNvPr id="7" name="Рисунок 83">
            <a:extLst>
              <a:ext uri="{FF2B5EF4-FFF2-40B4-BE49-F238E27FC236}">
                <a16:creationId xmlns:a16="http://schemas.microsoft.com/office/drawing/2014/main" id="{5395E2FC-243A-155A-E2AE-1AB6DDC40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91" y="189575"/>
            <a:ext cx="625899" cy="47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2D68F770-1A4D-58B9-6BC8-BC8A63928E53}"/>
              </a:ext>
            </a:extLst>
          </p:cNvPr>
          <p:cNvSpPr txBox="1"/>
          <p:nvPr/>
        </p:nvSpPr>
        <p:spPr>
          <a:xfrm>
            <a:off x="8668514" y="1637501"/>
            <a:ext cx="914384" cy="46830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530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121  </a:t>
            </a:r>
          </a:p>
          <a:p>
            <a:endParaRPr lang="ru-RU" sz="2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endParaRPr lang="ru-RU" sz="20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C93AE1-C3FF-DAD2-A091-3303F83803C2}"/>
              </a:ext>
            </a:extLst>
          </p:cNvPr>
          <p:cNvSpPr txBox="1"/>
          <p:nvPr/>
        </p:nvSpPr>
        <p:spPr>
          <a:xfrm>
            <a:off x="7493000" y="3200340"/>
            <a:ext cx="8386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300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180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85BCFD-854D-C255-3C0E-FFCCC92BCFBD}"/>
              </a:ext>
            </a:extLst>
          </p:cNvPr>
          <p:cNvSpPr txBox="1"/>
          <p:nvPr/>
        </p:nvSpPr>
        <p:spPr>
          <a:xfrm>
            <a:off x="6988197" y="4116072"/>
            <a:ext cx="846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143</a:t>
            </a:r>
            <a:r>
              <a:rPr lang="en-US" sz="2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</a:rPr>
              <a:t>844</a:t>
            </a:r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7B5C177B-0179-D4FE-AC7D-F7514644229F}"/>
              </a:ext>
            </a:extLst>
          </p:cNvPr>
          <p:cNvSpPr txBox="1"/>
          <p:nvPr/>
        </p:nvSpPr>
        <p:spPr>
          <a:xfrm>
            <a:off x="8668514" y="2018092"/>
            <a:ext cx="519173" cy="338554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42,7%</a:t>
            </a:r>
          </a:p>
        </p:txBody>
      </p:sp>
      <p:sp>
        <p:nvSpPr>
          <p:cNvPr id="12" name="Нижний колонтитул 11">
            <a:extLst>
              <a:ext uri="{FF2B5EF4-FFF2-40B4-BE49-F238E27FC236}">
                <a16:creationId xmlns:a16="http://schemas.microsoft.com/office/drawing/2014/main" id="{AE7DA6F9-9DE6-D5DB-9012-7FBC4F29E7A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02799" y="6800850"/>
            <a:ext cx="2035861" cy="249849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72856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6400" y="51706"/>
            <a:ext cx="11366006" cy="7097488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266131" y="51706"/>
            <a:ext cx="10442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Динамика основных параметров местного бюджета ЗАТО город Заозерск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9DAAF-9EBD-AA95-5058-CA56DFCFBAD9}"/>
              </a:ext>
            </a:extLst>
          </p:cNvPr>
          <p:cNvSpPr txBox="1"/>
          <p:nvPr/>
        </p:nvSpPr>
        <p:spPr>
          <a:xfrm>
            <a:off x="10650945" y="69462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12" name="Рисунок 79">
            <a:extLst>
              <a:ext uri="{FF2B5EF4-FFF2-40B4-BE49-F238E27FC236}">
                <a16:creationId xmlns:a16="http://schemas.microsoft.com/office/drawing/2014/main" id="{CC0F81A6-C9E9-28CB-26EC-F8F672FE5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6" y="197070"/>
            <a:ext cx="415985" cy="431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FE3D494A-E609-8397-E6EA-FBB5F35E21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6589565"/>
              </p:ext>
            </p:extLst>
          </p:nvPr>
        </p:nvGraphicFramePr>
        <p:xfrm>
          <a:off x="583705" y="798274"/>
          <a:ext cx="5562600" cy="3243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D573A10-387A-3336-04D7-2A03AE1D425A}"/>
              </a:ext>
            </a:extLst>
          </p:cNvPr>
          <p:cNvSpPr txBox="1"/>
          <p:nvPr/>
        </p:nvSpPr>
        <p:spPr>
          <a:xfrm>
            <a:off x="1397000" y="33718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303C6E-25CC-A62A-E281-BBA0123C1532}"/>
              </a:ext>
            </a:extLst>
          </p:cNvPr>
          <p:cNvSpPr txBox="1"/>
          <p:nvPr/>
        </p:nvSpPr>
        <p:spPr>
          <a:xfrm>
            <a:off x="807781" y="2270435"/>
            <a:ext cx="6855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732 296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4F7E3C3-0FB8-D22D-9287-4DEFB357A177}"/>
              </a:ext>
            </a:extLst>
          </p:cNvPr>
          <p:cNvSpPr txBox="1"/>
          <p:nvPr/>
        </p:nvSpPr>
        <p:spPr>
          <a:xfrm>
            <a:off x="1398121" y="1807612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1 102 816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BC763AF-C937-2CFC-76AF-FA22D713629C}"/>
              </a:ext>
            </a:extLst>
          </p:cNvPr>
          <p:cNvSpPr txBox="1"/>
          <p:nvPr/>
        </p:nvSpPr>
        <p:spPr>
          <a:xfrm>
            <a:off x="1963177" y="1373640"/>
            <a:ext cx="812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1 445 470</a:t>
            </a:r>
          </a:p>
        </p:txBody>
      </p:sp>
      <p:sp>
        <p:nvSpPr>
          <p:cNvPr id="24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5308245" y="2238975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729 702</a:t>
            </a:r>
          </a:p>
        </p:txBody>
      </p:sp>
      <p:sp>
        <p:nvSpPr>
          <p:cNvPr id="25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4672736" y="1618812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1 241  117</a:t>
            </a:r>
          </a:p>
        </p:txBody>
      </p:sp>
      <p:sp>
        <p:nvSpPr>
          <p:cNvPr id="26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3982430" y="1772700"/>
            <a:ext cx="805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1 173 181</a:t>
            </a:r>
          </a:p>
        </p:txBody>
      </p:sp>
      <p:sp>
        <p:nvSpPr>
          <p:cNvPr id="27" name="TextBox 22">
            <a:extLst>
              <a:ext uri="{FF2B5EF4-FFF2-40B4-BE49-F238E27FC236}">
                <a16:creationId xmlns:a16="http://schemas.microsoft.com/office/drawing/2014/main" id="{3466A8B4-911A-6064-B0B7-32BD1CBBD551}"/>
              </a:ext>
            </a:extLst>
          </p:cNvPr>
          <p:cNvSpPr txBox="1"/>
          <p:nvPr/>
        </p:nvSpPr>
        <p:spPr>
          <a:xfrm>
            <a:off x="3351996" y="1626886"/>
            <a:ext cx="812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1 233 922</a:t>
            </a:r>
          </a:p>
        </p:txBody>
      </p:sp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77BAF456-245C-1E14-40C5-B4DAE64056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2665808"/>
              </p:ext>
            </p:extLst>
          </p:nvPr>
        </p:nvGraphicFramePr>
        <p:xfrm>
          <a:off x="-72748" y="3822429"/>
          <a:ext cx="6441692" cy="3545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5300759" y="5274316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729 885</a:t>
            </a:r>
          </a:p>
        </p:txBody>
      </p:sp>
      <p:sp>
        <p:nvSpPr>
          <p:cNvPr id="32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4633377" y="4687764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1 241 306</a:t>
            </a:r>
          </a:p>
        </p:txBody>
      </p:sp>
      <p:sp>
        <p:nvSpPr>
          <p:cNvPr id="33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3978663" y="4740802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1 197 342</a:t>
            </a:r>
          </a:p>
        </p:txBody>
      </p:sp>
      <p:sp>
        <p:nvSpPr>
          <p:cNvPr id="34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3268688" y="4667494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1 262 375</a:t>
            </a:r>
          </a:p>
        </p:txBody>
      </p:sp>
      <p:sp>
        <p:nvSpPr>
          <p:cNvPr id="35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1859187" y="4462793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1 449 831</a:t>
            </a:r>
          </a:p>
        </p:txBody>
      </p:sp>
      <p:sp>
        <p:nvSpPr>
          <p:cNvPr id="36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1263947" y="4896765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1 091 905</a:t>
            </a:r>
          </a:p>
        </p:txBody>
      </p:sp>
      <p:sp>
        <p:nvSpPr>
          <p:cNvPr id="37" name="TextBox 22">
            <a:extLst>
              <a:ext uri="{FF2B5EF4-FFF2-40B4-BE49-F238E27FC236}">
                <a16:creationId xmlns:a16="http://schemas.microsoft.com/office/drawing/2014/main" id="{21AA339A-CBAB-BFC3-D26F-348A9B9E89D5}"/>
              </a:ext>
            </a:extLst>
          </p:cNvPr>
          <p:cNvSpPr txBox="1"/>
          <p:nvPr/>
        </p:nvSpPr>
        <p:spPr>
          <a:xfrm>
            <a:off x="583705" y="5320812"/>
            <a:ext cx="812823" cy="307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733 780</a:t>
            </a:r>
          </a:p>
        </p:txBody>
      </p:sp>
      <p:graphicFrame>
        <p:nvGraphicFramePr>
          <p:cNvPr id="41" name="Диаграмма 40">
            <a:extLst>
              <a:ext uri="{FF2B5EF4-FFF2-40B4-BE49-F238E27FC236}">
                <a16:creationId xmlns:a16="http://schemas.microsoft.com/office/drawing/2014/main" id="{95B0865B-A97A-BBB0-9A45-64E8540423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9673687"/>
              </p:ext>
            </p:extLst>
          </p:nvPr>
        </p:nvGraphicFramePr>
        <p:xfrm>
          <a:off x="6487272" y="1010014"/>
          <a:ext cx="4964719" cy="2825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TextBox 22">
            <a:extLst>
              <a:ext uri="{FF2B5EF4-FFF2-40B4-BE49-F238E27FC236}">
                <a16:creationId xmlns:a16="http://schemas.microsoft.com/office/drawing/2014/main" id="{D1E3B78D-0AA9-04AA-B23D-E9B0EB7814D4}"/>
              </a:ext>
            </a:extLst>
          </p:cNvPr>
          <p:cNvSpPr txBox="1"/>
          <p:nvPr/>
        </p:nvSpPr>
        <p:spPr>
          <a:xfrm>
            <a:off x="6183244" y="1595116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-1 484</a:t>
            </a:r>
          </a:p>
        </p:txBody>
      </p:sp>
      <p:sp>
        <p:nvSpPr>
          <p:cNvPr id="43" name="TextBox 22">
            <a:extLst>
              <a:ext uri="{FF2B5EF4-FFF2-40B4-BE49-F238E27FC236}">
                <a16:creationId xmlns:a16="http://schemas.microsoft.com/office/drawing/2014/main" id="{37C6861F-6396-1922-1ADA-596BBC3A53B8}"/>
              </a:ext>
            </a:extLst>
          </p:cNvPr>
          <p:cNvSpPr txBox="1"/>
          <p:nvPr/>
        </p:nvSpPr>
        <p:spPr>
          <a:xfrm>
            <a:off x="7529045" y="1499820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-4 361</a:t>
            </a:r>
          </a:p>
        </p:txBody>
      </p:sp>
      <p:sp>
        <p:nvSpPr>
          <p:cNvPr id="44" name="TextBox 22">
            <a:extLst>
              <a:ext uri="{FF2B5EF4-FFF2-40B4-BE49-F238E27FC236}">
                <a16:creationId xmlns:a16="http://schemas.microsoft.com/office/drawing/2014/main" id="{3D7A3B7D-5766-41F6-5F0F-7AAA82632887}"/>
              </a:ext>
            </a:extLst>
          </p:cNvPr>
          <p:cNvSpPr txBox="1"/>
          <p:nvPr/>
        </p:nvSpPr>
        <p:spPr>
          <a:xfrm>
            <a:off x="7179795" y="2213951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-10 911</a:t>
            </a:r>
          </a:p>
        </p:txBody>
      </p:sp>
      <p:sp>
        <p:nvSpPr>
          <p:cNvPr id="45" name="TextBox 22">
            <a:extLst>
              <a:ext uri="{FF2B5EF4-FFF2-40B4-BE49-F238E27FC236}">
                <a16:creationId xmlns:a16="http://schemas.microsoft.com/office/drawing/2014/main" id="{4FD9055F-B53E-A99D-8DC6-EAC32F289F28}"/>
              </a:ext>
            </a:extLst>
          </p:cNvPr>
          <p:cNvSpPr txBox="1"/>
          <p:nvPr/>
        </p:nvSpPr>
        <p:spPr>
          <a:xfrm>
            <a:off x="8192547" y="1770824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-3 084</a:t>
            </a:r>
          </a:p>
        </p:txBody>
      </p:sp>
      <p:sp>
        <p:nvSpPr>
          <p:cNvPr id="46" name="TextBox 22">
            <a:extLst>
              <a:ext uri="{FF2B5EF4-FFF2-40B4-BE49-F238E27FC236}">
                <a16:creationId xmlns:a16="http://schemas.microsoft.com/office/drawing/2014/main" id="{48D2985A-99FB-FA45-48D5-C09EE151E8E5}"/>
              </a:ext>
            </a:extLst>
          </p:cNvPr>
          <p:cNvSpPr txBox="1"/>
          <p:nvPr/>
        </p:nvSpPr>
        <p:spPr>
          <a:xfrm>
            <a:off x="9159955" y="2940750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-28 453</a:t>
            </a:r>
          </a:p>
        </p:txBody>
      </p:sp>
      <p:sp>
        <p:nvSpPr>
          <p:cNvPr id="47" name="TextBox 22">
            <a:extLst>
              <a:ext uri="{FF2B5EF4-FFF2-40B4-BE49-F238E27FC236}">
                <a16:creationId xmlns:a16="http://schemas.microsoft.com/office/drawing/2014/main" id="{B7EC3930-C770-D752-F1B4-6F7E7364F954}"/>
              </a:ext>
            </a:extLst>
          </p:cNvPr>
          <p:cNvSpPr txBox="1"/>
          <p:nvPr/>
        </p:nvSpPr>
        <p:spPr>
          <a:xfrm>
            <a:off x="9813233" y="3154049"/>
            <a:ext cx="698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-24 161</a:t>
            </a:r>
          </a:p>
        </p:txBody>
      </p:sp>
      <p:sp>
        <p:nvSpPr>
          <p:cNvPr id="48" name="TextBox 22">
            <a:extLst>
              <a:ext uri="{FF2B5EF4-FFF2-40B4-BE49-F238E27FC236}">
                <a16:creationId xmlns:a16="http://schemas.microsoft.com/office/drawing/2014/main" id="{CADBA4EC-2677-2D14-868F-C02B57DD60E9}"/>
              </a:ext>
            </a:extLst>
          </p:cNvPr>
          <p:cNvSpPr txBox="1"/>
          <p:nvPr/>
        </p:nvSpPr>
        <p:spPr>
          <a:xfrm>
            <a:off x="10434694" y="1555987"/>
            <a:ext cx="6084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-189</a:t>
            </a:r>
          </a:p>
        </p:txBody>
      </p:sp>
      <p:sp>
        <p:nvSpPr>
          <p:cNvPr id="49" name="TextBox 22">
            <a:extLst>
              <a:ext uri="{FF2B5EF4-FFF2-40B4-BE49-F238E27FC236}">
                <a16:creationId xmlns:a16="http://schemas.microsoft.com/office/drawing/2014/main" id="{E22A7642-7B83-773C-A06A-0E9FBCE861D1}"/>
              </a:ext>
            </a:extLst>
          </p:cNvPr>
          <p:cNvSpPr txBox="1"/>
          <p:nvPr/>
        </p:nvSpPr>
        <p:spPr>
          <a:xfrm>
            <a:off x="11043158" y="1562501"/>
            <a:ext cx="500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-183</a:t>
            </a: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6EB2D7D8-80B7-6489-BD30-4322AAEFF718}"/>
              </a:ext>
            </a:extLst>
          </p:cNvPr>
          <p:cNvSpPr/>
          <p:nvPr/>
        </p:nvSpPr>
        <p:spPr>
          <a:xfrm>
            <a:off x="6717854" y="4656931"/>
            <a:ext cx="4946081" cy="1904103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2020-2023 года – исполнено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2024 год – утверждено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2025-2027 года – проект бюджета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919197-AC87-78C6-A2BA-2BD786740CE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92590" y="6814929"/>
            <a:ext cx="2016341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330671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1085850"/>
            <a:ext cx="12242799" cy="654130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863600" y="279494"/>
            <a:ext cx="922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Общие подходы к формированию расходов бюджета</a:t>
            </a:r>
          </a:p>
        </p:txBody>
      </p:sp>
      <p:pic>
        <p:nvPicPr>
          <p:cNvPr id="3" name="Рисунок 72">
            <a:extLst>
              <a:ext uri="{FF2B5EF4-FFF2-40B4-BE49-F238E27FC236}">
                <a16:creationId xmlns:a16="http://schemas.microsoft.com/office/drawing/2014/main" id="{744564B7-FD80-E8FF-7C15-CBF7FB65B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19271"/>
            <a:ext cx="480290" cy="56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6C2EB90-87B1-A12A-18AC-58442ADC4692}"/>
              </a:ext>
            </a:extLst>
          </p:cNvPr>
          <p:cNvSpPr/>
          <p:nvPr/>
        </p:nvSpPr>
        <p:spPr>
          <a:xfrm>
            <a:off x="562192" y="1314450"/>
            <a:ext cx="10969408" cy="3139321"/>
          </a:xfrm>
          <a:prstGeom prst="rect">
            <a:avLst/>
          </a:prstGeom>
          <a:solidFill>
            <a:srgbClr val="0082C8"/>
          </a:solidFill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Corki"/>
              </a:rPr>
              <a:t> </a:t>
            </a:r>
            <a:r>
              <a:rPr lang="ru-RU" dirty="0">
                <a:solidFill>
                  <a:schemeClr val="bg1"/>
                </a:solidFill>
                <a:latin typeface="Corki"/>
              </a:rPr>
              <a:t>основа – базовый объем бюджетных ассигнований, утвержденных решением Совета депутатов ЗАТО город Заозерск от 19.12.2023 «О бюджете ЗАТО город Заозерск на 2024 год и плановый период 2025 и 2026 годов», с учетом корректировок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безусловное включение объемов бюджетных ассигнований, направленных на реализацию мер, предусмотренных в Посланиях Президента РФ Федеральному собранию РФ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обеспечение исполнения «майских» Указов Президента РФ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обеспечение достижение целей, показателей и результатов национальных проектов (программ), приоритетных муниципальных проектов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уточнения объема принятых обязательств с учетом прекращающихся расходов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не включение расходных обязательств, не связанных с решением вопросов ОМСУ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индексация расходов на оплату коммунальных услуг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сохранение на безопасном уровне объема муниципального долга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Corki"/>
              </a:rPr>
              <a:t> поддержание параметров дефицита в пределах установленных ограничений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274BED9-7C1D-2A22-5683-AF98FA39BD51}"/>
              </a:ext>
            </a:extLst>
          </p:cNvPr>
          <p:cNvSpPr/>
          <p:nvPr/>
        </p:nvSpPr>
        <p:spPr>
          <a:xfrm>
            <a:off x="581890" y="4819650"/>
            <a:ext cx="5310910" cy="129540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    ВСЕГО РАСХОДОВ   1 197 342 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-65 033 тыс. руб. к 2024 году</a:t>
            </a: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   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59A3118-FBCD-1134-85E3-F0943C202F16}"/>
              </a:ext>
            </a:extLst>
          </p:cNvPr>
          <p:cNvSpPr/>
          <p:nvPr/>
        </p:nvSpPr>
        <p:spPr>
          <a:xfrm>
            <a:off x="5892800" y="4819650"/>
            <a:ext cx="5638800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        МБ = 278 289 </a:t>
            </a:r>
            <a:r>
              <a:rPr lang="ru-RU" sz="12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        ОБ = 919 053 </a:t>
            </a:r>
            <a:r>
              <a:rPr lang="ru-RU" sz="12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Треугольник 18">
            <a:extLst>
              <a:ext uri="{FF2B5EF4-FFF2-40B4-BE49-F238E27FC236}">
                <a16:creationId xmlns:a16="http://schemas.microsoft.com/office/drawing/2014/main" id="{0ABDD9DF-EBAE-B7D0-743B-8DF26D6CFBC1}"/>
              </a:ext>
            </a:extLst>
          </p:cNvPr>
          <p:cNvSpPr/>
          <p:nvPr/>
        </p:nvSpPr>
        <p:spPr>
          <a:xfrm rot="5400000">
            <a:off x="5856077" y="5373475"/>
            <a:ext cx="219746" cy="156708"/>
          </a:xfrm>
          <a:prstGeom prst="triangl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3" name="Рисунок 62">
            <a:extLst>
              <a:ext uri="{FF2B5EF4-FFF2-40B4-BE49-F238E27FC236}">
                <a16:creationId xmlns:a16="http://schemas.microsoft.com/office/drawing/2014/main" id="{3E5BFBCE-1758-4858-F128-01D6709C7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242583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9104D78-9890-1F50-CBD2-6C8B8F56EB1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855200" y="6940456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935902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36800" y="781050"/>
            <a:ext cx="12242799" cy="64198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16000" y="129109"/>
            <a:ext cx="5105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Социально-значимые проекты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6158200" y="3055382"/>
            <a:ext cx="58588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endParaRPr lang="ru-RU" sz="1400" dirty="0">
              <a:latin typeface="Corki" panose="00000500000000000000" pitchFamily="2" charset="-52"/>
            </a:endParaRPr>
          </a:p>
        </p:txBody>
      </p:sp>
      <p:pic>
        <p:nvPicPr>
          <p:cNvPr id="8" name="Рисунок 157">
            <a:extLst>
              <a:ext uri="{FF2B5EF4-FFF2-40B4-BE49-F238E27FC236}">
                <a16:creationId xmlns:a16="http://schemas.microsoft.com/office/drawing/2014/main" id="{F350331D-0D9F-D47A-21F0-51D6492D3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09" y="190518"/>
            <a:ext cx="408993" cy="46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96">
            <a:extLst>
              <a:ext uri="{FF2B5EF4-FFF2-40B4-BE49-F238E27FC236}">
                <a16:creationId xmlns:a16="http://schemas.microsoft.com/office/drawing/2014/main" id="{593252FB-0000-4D22-8ED5-935E6B7005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06" y="1042502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09683A9-275C-8E38-F1B8-FC02668CAE80}"/>
              </a:ext>
            </a:extLst>
          </p:cNvPr>
          <p:cNvSpPr txBox="1"/>
          <p:nvPr/>
        </p:nvSpPr>
        <p:spPr>
          <a:xfrm>
            <a:off x="523809" y="695474"/>
            <a:ext cx="56514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</a:rPr>
              <a:t>В рамках Плана 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мероприятий по развитию жилищной, энергетической и социальной</a:t>
            </a:r>
          </a:p>
          <a:p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инфраструктуры ЗАТО и населенных пунктов Арктической зоны Российской Федерации,</a:t>
            </a:r>
          </a:p>
          <a:p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в которых дислоцированы воинские формирования: </a:t>
            </a:r>
          </a:p>
          <a:p>
            <a:r>
              <a:rPr lang="ru-RU" dirty="0"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048B869-F89B-A20E-1354-68BC24331860}"/>
              </a:ext>
            </a:extLst>
          </p:cNvPr>
          <p:cNvSpPr/>
          <p:nvPr/>
        </p:nvSpPr>
        <p:spPr>
          <a:xfrm>
            <a:off x="275509" y="1519914"/>
            <a:ext cx="5855994" cy="56809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ЦКБО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206 583,60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227 324,60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290 621,90 тыс. руб.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Разработка ПСД, оценка ТС, капитальный ремонт фасадов 10 МКД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14 552,80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128 171,50 тыс. руб.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Разработка ПСД, оценка ТС, капитальный ремонт 10 крыш МКД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120 397,60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15 732,80 тыс. руб.</a:t>
            </a:r>
            <a:endParaRPr lang="en-US" sz="1300" dirty="0"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90 временно незаселенных квартир</a:t>
            </a:r>
            <a:endParaRPr lang="en-US" sz="14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latin typeface="Corki" panose="00000500000000000000" pitchFamily="2" charset="-52"/>
              </a:rPr>
              <a:t>2024 </a:t>
            </a:r>
            <a:r>
              <a:rPr lang="ru-RU" sz="1300" dirty="0">
                <a:latin typeface="Corki" panose="00000500000000000000" pitchFamily="2" charset="-52"/>
              </a:rPr>
              <a:t>год – 32 122,00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45 073,40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Капитальный ремонт сетей теплоснабжения и сетей ГВС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latin typeface="Corki" panose="00000500000000000000" pitchFamily="2" charset="-52"/>
              </a:rPr>
              <a:t>202</a:t>
            </a:r>
            <a:r>
              <a:rPr lang="ru-RU" sz="1300" dirty="0">
                <a:latin typeface="Corki" panose="00000500000000000000" pitchFamily="2" charset="-52"/>
              </a:rPr>
              <a:t>5</a:t>
            </a:r>
            <a:r>
              <a:rPr lang="en-US" sz="1300" dirty="0">
                <a:latin typeface="Corki" panose="00000500000000000000" pitchFamily="2" charset="-52"/>
              </a:rPr>
              <a:t> </a:t>
            </a:r>
            <a:r>
              <a:rPr lang="ru-RU" sz="1300" dirty="0">
                <a:latin typeface="Corki" panose="00000500000000000000" pitchFamily="2" charset="-52"/>
              </a:rPr>
              <a:t>год – 66 106,90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83 336,10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местного 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103 850,90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43 772,90 тыс. руб.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внутригородских дорог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25 309,00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от города Заозерск до губы Нерпичья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121 215,90 тыс. руб.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Снос изношенного законсервированного нежилого фонда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2024 год – 33 059,20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37 191,30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55 759,80 тыс.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pic>
        <p:nvPicPr>
          <p:cNvPr id="2" name="Рисунок 96">
            <a:extLst>
              <a:ext uri="{FF2B5EF4-FFF2-40B4-BE49-F238E27FC236}">
                <a16:creationId xmlns:a16="http://schemas.microsoft.com/office/drawing/2014/main" id="{9F0188A8-DFD7-2D4F-109E-037ECE68F2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102" y="97944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DD467D-B7B1-0238-07FA-B3CB66208651}"/>
              </a:ext>
            </a:extLst>
          </p:cNvPr>
          <p:cNvSpPr txBox="1"/>
          <p:nvPr/>
        </p:nvSpPr>
        <p:spPr>
          <a:xfrm>
            <a:off x="7142066" y="989549"/>
            <a:ext cx="502039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</a:rPr>
              <a:t>Предусмотрено проектом бюджета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: </a:t>
            </a:r>
          </a:p>
          <a:p>
            <a:r>
              <a:rPr lang="ru-RU" dirty="0"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9B0E3B6-AF78-FE25-57D2-458F57FC7DCE}"/>
              </a:ext>
            </a:extLst>
          </p:cNvPr>
          <p:cNvSpPr/>
          <p:nvPr/>
        </p:nvSpPr>
        <p:spPr>
          <a:xfrm>
            <a:off x="6423606" y="1519914"/>
            <a:ext cx="5593483" cy="55857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Выполнение проектно-сметных работ на капитальный ремонт фасада ДМШ</a:t>
            </a:r>
          </a:p>
          <a:p>
            <a:pPr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599,99 тыс. руб.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автомобильных дорог местного 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43 772,90 тыс. руб</a:t>
            </a:r>
            <a:r>
              <a:rPr lang="ru-RU" sz="1200" dirty="0">
                <a:latin typeface="Corki" panose="00000500000000000000" pitchFamily="2" charset="-52"/>
              </a:rPr>
              <a:t>.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   Капитальный ремонт ЦКБО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227 324,60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290 621,90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50 временно незаселенных квартир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45 073,40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внутригородских дорог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25 309,00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Ремонт автомобильной дороги от города Заозерск до губы Нерпичья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121 215,90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Снос изношенного законсервированного нежилого фонда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37 191,30 тыс. 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2026 год – 55 759,80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Выполнение проектно-сметных работ по объекту «Лыжная трасса»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Corki" panose="00000500000000000000" pitchFamily="2" charset="-52"/>
              </a:rPr>
              <a:t>2025 год – 4 602,3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Формирование комфортной городской среды, придомовые территории – софинансирование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2 600,00 тыс. руб.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«На Севере – твой проект». Софинансирование МБ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700,00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Corki" panose="00000500000000000000" pitchFamily="2" charset="-52"/>
              </a:rPr>
              <a:t>Государственная поддержка отрасли культуры. Национальный проект «Семья»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latin typeface="Corki" panose="00000500000000000000" pitchFamily="2" charset="-52"/>
              </a:rPr>
              <a:t>2025 год – 5 235,92 тыс. руб.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36E6F82-1B7A-276C-2E17-F9974938BF6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48139" y="6892149"/>
            <a:ext cx="2261053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826907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1085850"/>
            <a:ext cx="12242800" cy="6115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567C77-E1F5-B046-BA27-CDE1EB8EB7EF}"/>
              </a:ext>
            </a:extLst>
          </p:cNvPr>
          <p:cNvSpPr/>
          <p:nvPr/>
        </p:nvSpPr>
        <p:spPr>
          <a:xfrm>
            <a:off x="1050610" y="285184"/>
            <a:ext cx="6289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orki" panose="00000500000000000000" pitchFamily="2" charset="-52"/>
              </a:rPr>
              <a:t>Направление расходования средств</a:t>
            </a:r>
          </a:p>
        </p:txBody>
      </p:sp>
      <p:pic>
        <p:nvPicPr>
          <p:cNvPr id="2" name="Рисунок 95">
            <a:extLst>
              <a:ext uri="{FF2B5EF4-FFF2-40B4-BE49-F238E27FC236}">
                <a16:creationId xmlns:a16="http://schemas.microsoft.com/office/drawing/2014/main" id="{93B307FB-B6FB-92EC-050A-98E39FB11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66165"/>
            <a:ext cx="457200" cy="43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E56D7A8-20FF-82A3-42D4-B00841637CFA}"/>
              </a:ext>
            </a:extLst>
          </p:cNvPr>
          <p:cNvSpPr/>
          <p:nvPr/>
        </p:nvSpPr>
        <p:spPr>
          <a:xfrm>
            <a:off x="584870" y="137921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ОБЩЕГОСУДАРСТВЕННЫЕ ВОПРОСЫ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Corki" panose="00000500000000000000" pitchFamily="2" charset="-52"/>
              </a:rPr>
              <a:t>1</a:t>
            </a:r>
            <a:r>
              <a:rPr lang="en-US" sz="1600" dirty="0">
                <a:latin typeface="Corki" panose="00000500000000000000" pitchFamily="2" charset="-52"/>
              </a:rPr>
              <a:t>50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680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7" name="Рисунок 53">
            <a:extLst>
              <a:ext uri="{FF2B5EF4-FFF2-40B4-BE49-F238E27FC236}">
                <a16:creationId xmlns:a16="http://schemas.microsoft.com/office/drawing/2014/main" id="{5FDD71FE-577F-1DCA-6766-5B408379AB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70" y="139065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DDDFA19-F77E-4251-B925-0A86B4E2C5ED}"/>
              </a:ext>
            </a:extLst>
          </p:cNvPr>
          <p:cNvSpPr/>
          <p:nvPr/>
        </p:nvSpPr>
        <p:spPr>
          <a:xfrm>
            <a:off x="584870" y="282008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НАЦИОНАЛЬНАЯ ОБОРОНА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884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9" name="Рисунок 136">
            <a:extLst>
              <a:ext uri="{FF2B5EF4-FFF2-40B4-BE49-F238E27FC236}">
                <a16:creationId xmlns:a16="http://schemas.microsoft.com/office/drawing/2014/main" id="{FAC6A476-916A-AA6A-BF5B-423EFE2AEB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82" y="285063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55D0D2E-CBE4-23D2-BA67-AFA10F4B43E0}"/>
              </a:ext>
            </a:extLst>
          </p:cNvPr>
          <p:cNvSpPr/>
          <p:nvPr/>
        </p:nvSpPr>
        <p:spPr>
          <a:xfrm>
            <a:off x="585540" y="4260808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НАЦИОНАЛЬНАЯ БЕЗОПАСНОСТЬ И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ПРАВООХРАНИТЕЛЬНАЯ ДЕЯТЕЛЬНОСТЬ                                                  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30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1</a:t>
            </a:r>
            <a:r>
              <a:rPr lang="ru-RU" sz="1600" dirty="0">
                <a:latin typeface="Corki" panose="00000500000000000000" pitchFamily="2" charset="-52"/>
              </a:rPr>
              <a:t>5</a:t>
            </a:r>
            <a:r>
              <a:rPr lang="en-US" sz="1600" dirty="0">
                <a:latin typeface="Corki" panose="00000500000000000000" pitchFamily="2" charset="-52"/>
              </a:rPr>
              <a:t>0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11" name="Рисунок 130">
            <a:extLst>
              <a:ext uri="{FF2B5EF4-FFF2-40B4-BE49-F238E27FC236}">
                <a16:creationId xmlns:a16="http://schemas.microsoft.com/office/drawing/2014/main" id="{F18F560A-C1C8-B931-343C-4048ACBDDF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65" y="4291359"/>
            <a:ext cx="3556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7B441E8-F797-DA90-4CE1-45A8E31BAC7C}"/>
              </a:ext>
            </a:extLst>
          </p:cNvPr>
          <p:cNvSpPr/>
          <p:nvPr/>
        </p:nvSpPr>
        <p:spPr>
          <a:xfrm>
            <a:off x="589414" y="5701678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НАЦИОНАЛЬНАЯ ЭКОНОМИКА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94</a:t>
            </a:r>
            <a:r>
              <a:rPr lang="ru-RU" sz="1600" dirty="0">
                <a:latin typeface="Corki" panose="00000500000000000000" pitchFamily="2" charset="-52"/>
              </a:rPr>
              <a:t> 83</a:t>
            </a:r>
            <a:r>
              <a:rPr lang="en-US" sz="1600" dirty="0">
                <a:latin typeface="Corki" panose="00000500000000000000" pitchFamily="2" charset="-52"/>
              </a:rPr>
              <a:t>8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13" name="Рисунок 180">
            <a:extLst>
              <a:ext uri="{FF2B5EF4-FFF2-40B4-BE49-F238E27FC236}">
                <a16:creationId xmlns:a16="http://schemas.microsoft.com/office/drawing/2014/main" id="{BAC2DCF8-ED4D-61C2-7E5F-96C6AF6FA7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65" y="5747577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4886CF5-B1CC-55DE-FFB8-512CD34F7288}"/>
              </a:ext>
            </a:extLst>
          </p:cNvPr>
          <p:cNvSpPr/>
          <p:nvPr/>
        </p:nvSpPr>
        <p:spPr>
          <a:xfrm>
            <a:off x="4421004" y="139065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ЖИЛИЩНО-КОММУНАЛЬНОЕ ХОЗЯЙСТВО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234</a:t>
            </a:r>
            <a:r>
              <a:rPr lang="ru-RU" sz="1600" dirty="0">
                <a:latin typeface="Corki" panose="00000500000000000000" pitchFamily="2" charset="-52"/>
              </a:rPr>
              <a:t> 06</a:t>
            </a:r>
            <a:r>
              <a:rPr lang="en-US" sz="1600" dirty="0">
                <a:latin typeface="Corki" panose="00000500000000000000" pitchFamily="2" charset="-52"/>
              </a:rPr>
              <a:t>3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17" name="Рисунок 101">
            <a:extLst>
              <a:ext uri="{FF2B5EF4-FFF2-40B4-BE49-F238E27FC236}">
                <a16:creationId xmlns:a16="http://schemas.microsoft.com/office/drawing/2014/main" id="{26162FF8-2629-6B72-7367-B1E5A3D18E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276" y="1390650"/>
            <a:ext cx="355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530FDD4-462C-9238-D467-83215A808BCD}"/>
              </a:ext>
            </a:extLst>
          </p:cNvPr>
          <p:cNvSpPr/>
          <p:nvPr/>
        </p:nvSpPr>
        <p:spPr>
          <a:xfrm>
            <a:off x="4421004" y="282016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ОХРАНА ОКРУЖАЮЩЕЙ СРЕДЫ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7</a:t>
            </a:r>
            <a:r>
              <a:rPr lang="ru-RU" sz="1600" dirty="0">
                <a:latin typeface="Corki" panose="00000500000000000000" pitchFamily="2" charset="-52"/>
              </a:rPr>
              <a:t> 6</a:t>
            </a:r>
            <a:r>
              <a:rPr lang="en-US" sz="1600" dirty="0">
                <a:latin typeface="Corki" panose="00000500000000000000" pitchFamily="2" charset="-52"/>
              </a:rPr>
              <a:t>30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20" name="Рисунок 210">
            <a:extLst>
              <a:ext uri="{FF2B5EF4-FFF2-40B4-BE49-F238E27FC236}">
                <a16:creationId xmlns:a16="http://schemas.microsoft.com/office/drawing/2014/main" id="{E1B57727-0ADF-A70F-A92A-DF35EB0577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770" y="2832100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7AC1B03-4D0A-6023-B1B8-A5AF18E8E186}"/>
              </a:ext>
            </a:extLst>
          </p:cNvPr>
          <p:cNvSpPr/>
          <p:nvPr/>
        </p:nvSpPr>
        <p:spPr>
          <a:xfrm>
            <a:off x="4418866" y="4249522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ОБРАЗОВАНИЕ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Corki" panose="00000500000000000000" pitchFamily="2" charset="-52"/>
              </a:rPr>
              <a:t>35</a:t>
            </a:r>
            <a:r>
              <a:rPr lang="en-US" sz="1600" dirty="0">
                <a:latin typeface="Corki" panose="00000500000000000000" pitchFamily="2" charset="-52"/>
              </a:rPr>
              <a:t>1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6</a:t>
            </a:r>
            <a:r>
              <a:rPr lang="ru-RU" sz="1600" dirty="0">
                <a:latin typeface="Corki" panose="00000500000000000000" pitchFamily="2" charset="-52"/>
              </a:rPr>
              <a:t>8</a:t>
            </a:r>
            <a:r>
              <a:rPr lang="en-US" sz="1600" dirty="0">
                <a:latin typeface="Corki" panose="00000500000000000000" pitchFamily="2" charset="-52"/>
              </a:rPr>
              <a:t>7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26" name="Рисунок 179">
            <a:extLst>
              <a:ext uri="{FF2B5EF4-FFF2-40B4-BE49-F238E27FC236}">
                <a16:creationId xmlns:a16="http://schemas.microsoft.com/office/drawing/2014/main" id="{71F939EF-3800-57B6-9198-CE7A4A34E8D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070" y="4326978"/>
            <a:ext cx="355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5149E79D-71CE-CA40-F5BB-2606653B11E3}"/>
              </a:ext>
            </a:extLst>
          </p:cNvPr>
          <p:cNvSpPr/>
          <p:nvPr/>
        </p:nvSpPr>
        <p:spPr>
          <a:xfrm>
            <a:off x="4421805" y="568509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КУЛЬТУРА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293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895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28" name="Рисунок 205">
            <a:extLst>
              <a:ext uri="{FF2B5EF4-FFF2-40B4-BE49-F238E27FC236}">
                <a16:creationId xmlns:a16="http://schemas.microsoft.com/office/drawing/2014/main" id="{142A039B-CA6C-130D-1C1C-FA2C28F679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142" y="5739577"/>
            <a:ext cx="3556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497E3B4-F25D-14CF-188F-A897FA243AEF}"/>
              </a:ext>
            </a:extLst>
          </p:cNvPr>
          <p:cNvSpPr/>
          <p:nvPr/>
        </p:nvSpPr>
        <p:spPr>
          <a:xfrm>
            <a:off x="8252594" y="139065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СОЦИАЛЬНАЯ ПОЛИТИКА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Corki" panose="00000500000000000000" pitchFamily="2" charset="-52"/>
              </a:rPr>
              <a:t>1</a:t>
            </a:r>
            <a:r>
              <a:rPr lang="en-US" sz="1600" dirty="0">
                <a:latin typeface="Corki" panose="00000500000000000000" pitchFamily="2" charset="-52"/>
              </a:rPr>
              <a:t>9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7</a:t>
            </a:r>
            <a:r>
              <a:rPr lang="ru-RU" sz="1600" dirty="0">
                <a:latin typeface="Corki" panose="00000500000000000000" pitchFamily="2" charset="-52"/>
              </a:rPr>
              <a:t>1</a:t>
            </a:r>
            <a:r>
              <a:rPr lang="en-US" sz="1600" dirty="0">
                <a:latin typeface="Corki" panose="00000500000000000000" pitchFamily="2" charset="-52"/>
              </a:rPr>
              <a:t>5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2961F7B-A3B9-AFEA-841B-47855B054ED3}"/>
              </a:ext>
            </a:extLst>
          </p:cNvPr>
          <p:cNvSpPr/>
          <p:nvPr/>
        </p:nvSpPr>
        <p:spPr>
          <a:xfrm>
            <a:off x="8252594" y="2820086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ФИЗИЧЕСКАЯ КУЛЬТУРА И СПОРТ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5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3</a:t>
            </a:r>
            <a:r>
              <a:rPr lang="ru-RU" sz="1600" dirty="0">
                <a:latin typeface="Corki" panose="00000500000000000000" pitchFamily="2" charset="-52"/>
              </a:rPr>
              <a:t>9</a:t>
            </a:r>
            <a:r>
              <a:rPr lang="en-US" sz="1600" dirty="0">
                <a:latin typeface="Corki" panose="00000500000000000000" pitchFamily="2" charset="-52"/>
              </a:rPr>
              <a:t>4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BCD4F32-4BB2-B9C2-A542-561F27D3691A}"/>
              </a:ext>
            </a:extLst>
          </p:cNvPr>
          <p:cNvSpPr/>
          <p:nvPr/>
        </p:nvSpPr>
        <p:spPr>
          <a:xfrm>
            <a:off x="8252192" y="4249522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СРЕДСТВА МАССОВОЙ ИНФОРМАЦИИ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Corki" panose="00000500000000000000" pitchFamily="2" charset="-52"/>
              </a:rPr>
              <a:t>8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en-US" sz="1600" dirty="0">
                <a:latin typeface="Corki" panose="00000500000000000000" pitchFamily="2" charset="-52"/>
              </a:rPr>
              <a:t>395</a:t>
            </a:r>
            <a:endParaRPr lang="ru-RU" sz="1600" dirty="0">
              <a:latin typeface="Corki" panose="00000500000000000000" pitchFamily="2" charset="-5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BE03E616-507A-62CB-6024-BC60B8F1486C}"/>
              </a:ext>
            </a:extLst>
          </p:cNvPr>
          <p:cNvSpPr/>
          <p:nvPr/>
        </p:nvSpPr>
        <p:spPr>
          <a:xfrm>
            <a:off x="8252192" y="5685090"/>
            <a:ext cx="2819400" cy="1143000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 anchorCtr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ОБСЛУЖИВАНИЕ ГОСУДАРСТВЕННОГО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            МУНИЦИПАЛЬНОГО ДОЛГА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Corki" panose="00000500000000000000" pitchFamily="2" charset="-52"/>
              </a:rPr>
              <a:t> 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37" name="Рисунок 128">
            <a:extLst>
              <a:ext uri="{FF2B5EF4-FFF2-40B4-BE49-F238E27FC236}">
                <a16:creationId xmlns:a16="http://schemas.microsoft.com/office/drawing/2014/main" id="{F6F90680-64E0-63B7-C823-C6A0E9CFAF5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1" y="145168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160">
            <a:extLst>
              <a:ext uri="{FF2B5EF4-FFF2-40B4-BE49-F238E27FC236}">
                <a16:creationId xmlns:a16="http://schemas.microsoft.com/office/drawing/2014/main" id="{0C561797-1F18-CF7B-109D-D8F7D5234CD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921" y="2881505"/>
            <a:ext cx="2794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98">
            <a:extLst>
              <a:ext uri="{FF2B5EF4-FFF2-40B4-BE49-F238E27FC236}">
                <a16:creationId xmlns:a16="http://schemas.microsoft.com/office/drawing/2014/main" id="{843D3FA7-0480-2294-E437-E4D14580E28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1" y="4269419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74">
            <a:extLst>
              <a:ext uri="{FF2B5EF4-FFF2-40B4-BE49-F238E27FC236}">
                <a16:creationId xmlns:a16="http://schemas.microsoft.com/office/drawing/2014/main" id="{9F780357-870D-B068-A5B0-38D5E8E9F59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1" y="5747577"/>
            <a:ext cx="3556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Нижний колонтитул 15">
            <a:extLst>
              <a:ext uri="{FF2B5EF4-FFF2-40B4-BE49-F238E27FC236}">
                <a16:creationId xmlns:a16="http://schemas.microsoft.com/office/drawing/2014/main" id="{CD9BFC40-F154-B836-4773-B925952AC66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92168" y="6865072"/>
            <a:ext cx="1958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3359442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0301" y="-27013"/>
            <a:ext cx="11430000" cy="7197725"/>
          </a:xfrm>
          <a:custGeom>
            <a:avLst/>
            <a:gdLst/>
            <a:ahLst/>
            <a:cxnLst/>
            <a:rect l="l" t="t" r="r" b="b"/>
            <a:pathLst>
              <a:path w="10257790" h="7197725">
                <a:moveTo>
                  <a:pt x="0" y="7197263"/>
                </a:moveTo>
                <a:lnTo>
                  <a:pt x="0" y="0"/>
                </a:lnTo>
                <a:lnTo>
                  <a:pt x="10257166" y="0"/>
                </a:lnTo>
                <a:lnTo>
                  <a:pt x="10257166" y="7197263"/>
                </a:lnTo>
                <a:lnTo>
                  <a:pt x="0" y="7197263"/>
                </a:lnTo>
                <a:close/>
              </a:path>
            </a:pathLst>
          </a:custGeom>
          <a:gradFill flip="none" rotWithShape="1">
            <a:gsLst>
              <a:gs pos="0">
                <a:srgbClr val="1F83C6">
                  <a:shade val="30000"/>
                  <a:satMod val="115000"/>
                </a:srgbClr>
              </a:gs>
              <a:gs pos="50000">
                <a:srgbClr val="1F83C6">
                  <a:shade val="67500"/>
                  <a:satMod val="115000"/>
                </a:srgbClr>
              </a:gs>
              <a:gs pos="100000">
                <a:srgbClr val="1F83C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rtlCol="0"/>
          <a:lstStyle/>
          <a:p>
            <a:endParaRPr sz="1400" dirty="0">
              <a:latin typeface="Corki" panose="00000500000000000000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61E6E3-72F1-441C-A7A6-7D6D97C70676}"/>
              </a:ext>
            </a:extLst>
          </p:cNvPr>
          <p:cNvSpPr txBox="1"/>
          <p:nvPr/>
        </p:nvSpPr>
        <p:spPr>
          <a:xfrm>
            <a:off x="1356558" y="127165"/>
            <a:ext cx="10175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Corki" panose="00000500000000000000" pitchFamily="2" charset="-52"/>
              </a:rPr>
              <a:t>Программная структура расходов. Перечень муниципальных программ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B64C48-62F5-11A1-278A-64AC713CF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849" y="197618"/>
            <a:ext cx="609600" cy="54428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63604EC-B52B-5A81-B1E9-18CAD9FB5AA9}"/>
              </a:ext>
            </a:extLst>
          </p:cNvPr>
          <p:cNvSpPr/>
          <p:nvPr/>
        </p:nvSpPr>
        <p:spPr>
          <a:xfrm>
            <a:off x="1429401" y="1636067"/>
            <a:ext cx="3148531" cy="64633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 «Развитие образования в ЗАТО город Заозерск»      352 069 тыс. руб.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D474EF4-F229-8009-C23A-7FE249CA05E2}"/>
              </a:ext>
            </a:extLst>
          </p:cNvPr>
          <p:cNvSpPr/>
          <p:nvPr/>
        </p:nvSpPr>
        <p:spPr>
          <a:xfrm>
            <a:off x="1429401" y="2495770"/>
            <a:ext cx="3147152" cy="88969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2 «Развитие культуры и сохранение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историко-культурных объектов в ЗАТО город Заозерск»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293 895 тыс. руб.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B578A92-0798-61F9-8013-5C30E6064DE6}"/>
              </a:ext>
            </a:extLst>
          </p:cNvPr>
          <p:cNvSpPr/>
          <p:nvPr/>
        </p:nvSpPr>
        <p:spPr>
          <a:xfrm>
            <a:off x="1429401" y="3597813"/>
            <a:ext cx="3147152" cy="70139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3 «Развитие физической культуры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спорта в ЗАТО город Заозерск»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5 394 тыс. руб.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8E343EE-0315-887B-3599-BB3E2C103608}"/>
              </a:ext>
            </a:extLst>
          </p:cNvPr>
          <p:cNvSpPr/>
          <p:nvPr/>
        </p:nvSpPr>
        <p:spPr>
          <a:xfrm>
            <a:off x="1429401" y="4518602"/>
            <a:ext cx="3147152" cy="480293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4 «Охрана окружающей среды»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7 630 тыс. руб.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C5DED66-7709-B634-544A-47A3B8878E12}"/>
              </a:ext>
            </a:extLst>
          </p:cNvPr>
          <p:cNvSpPr/>
          <p:nvPr/>
        </p:nvSpPr>
        <p:spPr>
          <a:xfrm>
            <a:off x="1429401" y="5218294"/>
            <a:ext cx="3147152" cy="70139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5 «Энергосбережение и повышение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энергетической эффективности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1 204 тыс. руб.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5D6253A-7422-14E8-9E82-F6F9BCD0DADF}"/>
              </a:ext>
            </a:extLst>
          </p:cNvPr>
          <p:cNvSpPr/>
          <p:nvPr/>
        </p:nvSpPr>
        <p:spPr>
          <a:xfrm>
            <a:off x="1429401" y="6133910"/>
            <a:ext cx="3147152" cy="990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6 «Развитие малого и среднего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предпринимательства и торговли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9 тыс. руб.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D2F62B5-C934-C646-4511-A003F63BAD31}"/>
              </a:ext>
            </a:extLst>
          </p:cNvPr>
          <p:cNvSpPr/>
          <p:nvPr/>
        </p:nvSpPr>
        <p:spPr>
          <a:xfrm>
            <a:off x="4899320" y="956175"/>
            <a:ext cx="3147152" cy="70700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7 «Развитие молодежной политики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5 102 тыс. руб.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5361E9C-9EE9-C6F3-0E4F-4D20CCECABF0}"/>
              </a:ext>
            </a:extLst>
          </p:cNvPr>
          <p:cNvSpPr/>
          <p:nvPr/>
        </p:nvSpPr>
        <p:spPr>
          <a:xfrm>
            <a:off x="4899320" y="1874563"/>
            <a:ext cx="3147152" cy="990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8 «Профилактика безнадзорности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правонарушений несовершеннолетних на территории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муниципального образования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1 519 тыс. руб.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DF4DA99-D2A8-AEF0-176C-6D285E0A9740}"/>
              </a:ext>
            </a:extLst>
          </p:cNvPr>
          <p:cNvSpPr/>
          <p:nvPr/>
        </p:nvSpPr>
        <p:spPr>
          <a:xfrm>
            <a:off x="4899320" y="3076550"/>
            <a:ext cx="3147152" cy="9906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9  «Капитальный и текущий ремонт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многоквартирных домов, расположенных на территории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76 900 тыс. руб.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C645FE9-94C5-A183-E2D5-3357E13B9B6A}"/>
              </a:ext>
            </a:extLst>
          </p:cNvPr>
          <p:cNvSpPr/>
          <p:nvPr/>
        </p:nvSpPr>
        <p:spPr>
          <a:xfrm>
            <a:off x="4899320" y="4278537"/>
            <a:ext cx="3147152" cy="76382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10 «Укрепление общественного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здоровья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не предусматривает финансового обеспечения.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F30430C-DCEB-D088-ACF1-36A7731A86BB}"/>
              </a:ext>
            </a:extLst>
          </p:cNvPr>
          <p:cNvSpPr/>
          <p:nvPr/>
        </p:nvSpPr>
        <p:spPr>
          <a:xfrm>
            <a:off x="4870503" y="5253753"/>
            <a:ext cx="3147152" cy="88015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11 «Повышение безопасности дорожного движения и снижение дорожно-транспортного травматизма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90 175 тыс. руб.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343AAF4-69C8-F0F6-BD98-DEA63CF60495}"/>
              </a:ext>
            </a:extLst>
          </p:cNvPr>
          <p:cNvSpPr/>
          <p:nvPr/>
        </p:nvSpPr>
        <p:spPr>
          <a:xfrm>
            <a:off x="4870503" y="6345297"/>
            <a:ext cx="3147152" cy="73528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12 «Эффективное муниципальное управление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134 902 тыс. руб.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78716AF-8514-4F2A-3511-ECEF43B7369E}"/>
              </a:ext>
            </a:extLst>
          </p:cNvPr>
          <p:cNvSpPr/>
          <p:nvPr/>
        </p:nvSpPr>
        <p:spPr>
          <a:xfrm>
            <a:off x="8367860" y="956175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13 «Социальная поддержка некоторых категорий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граждан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11 519 тыс. руб.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9EEE68C-B4BE-FB31-36C1-F600A2C13D6A}"/>
              </a:ext>
            </a:extLst>
          </p:cNvPr>
          <p:cNvSpPr/>
          <p:nvPr/>
        </p:nvSpPr>
        <p:spPr>
          <a:xfrm>
            <a:off x="8367860" y="1939199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14 «Обеспечение комфортной среды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проживания населения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158 056 тыс. руб.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496B709-B4F8-A8C8-5A41-55E55904AB38}"/>
              </a:ext>
            </a:extLst>
          </p:cNvPr>
          <p:cNvSpPr/>
          <p:nvPr/>
        </p:nvSpPr>
        <p:spPr>
          <a:xfrm>
            <a:off x="727788" y="971852"/>
            <a:ext cx="3147152" cy="45842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              </a:t>
            </a:r>
            <a:r>
              <a:rPr lang="en-US" sz="2400" dirty="0">
                <a:solidFill>
                  <a:srgbClr val="FF0000"/>
                </a:solidFill>
                <a:latin typeface="Corki" panose="00000500000000000000" pitchFamily="2" charset="-52"/>
              </a:rPr>
              <a:t>1 1</a:t>
            </a: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7</a:t>
            </a:r>
            <a:r>
              <a:rPr lang="en-US" sz="2400" dirty="0">
                <a:solidFill>
                  <a:srgbClr val="FF0000"/>
                </a:solidFill>
                <a:latin typeface="Corki" panose="00000500000000000000" pitchFamily="2" charset="-52"/>
              </a:rPr>
              <a:t>0</a:t>
            </a: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 87</a:t>
            </a:r>
            <a:r>
              <a:rPr lang="en-US" sz="2400" dirty="0">
                <a:solidFill>
                  <a:srgbClr val="FF0000"/>
                </a:solidFill>
                <a:latin typeface="Corki" panose="00000500000000000000" pitchFamily="2" charset="-52"/>
              </a:rPr>
              <a:t>3</a:t>
            </a:r>
            <a:r>
              <a:rPr lang="ru-RU" sz="2400" dirty="0">
                <a:solidFill>
                  <a:srgbClr val="FF0000"/>
                </a:solidFill>
                <a:latin typeface="Corki" panose="00000500000000000000" pitchFamily="2" charset="-52"/>
              </a:rPr>
              <a:t> </a:t>
            </a:r>
            <a:r>
              <a:rPr lang="ru-RU" sz="1400" dirty="0">
                <a:solidFill>
                  <a:srgbClr val="FF0000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pic>
        <p:nvPicPr>
          <p:cNvPr id="8" name="Рисунок 96">
            <a:extLst>
              <a:ext uri="{FF2B5EF4-FFF2-40B4-BE49-F238E27FC236}">
                <a16:creationId xmlns:a16="http://schemas.microsoft.com/office/drawing/2014/main" id="{0520929B-0E0D-021E-5E79-6B2F9320A5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49" y="1012023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Нижний колонтитул 20">
            <a:extLst>
              <a:ext uri="{FF2B5EF4-FFF2-40B4-BE49-F238E27FC236}">
                <a16:creationId xmlns:a16="http://schemas.microsoft.com/office/drawing/2014/main" id="{32151432-87B9-C973-4F3F-EEE38C75709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562853" y="6966013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30BE103-3559-64F2-CBD4-C3FB9F14B181}"/>
              </a:ext>
            </a:extLst>
          </p:cNvPr>
          <p:cNvSpPr/>
          <p:nvPr/>
        </p:nvSpPr>
        <p:spPr>
          <a:xfrm>
            <a:off x="8384448" y="2922223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15 «Защита населения и территории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от чрезвычайных ситуаций»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29 014 тыс. руб.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1E66535F-AA4B-C33E-5FC0-91BE8794D5CB}"/>
              </a:ext>
            </a:extLst>
          </p:cNvPr>
          <p:cNvSpPr/>
          <p:nvPr/>
        </p:nvSpPr>
        <p:spPr>
          <a:xfrm>
            <a:off x="8384448" y="3900223"/>
            <a:ext cx="3147152" cy="76383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16 «Профилактика правонарушений и обеспечение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общественной безопасности в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170 тыс. руб.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152B9BA3-0F3F-FDE1-E707-3551F4312A22}"/>
              </a:ext>
            </a:extLst>
          </p:cNvPr>
          <p:cNvSpPr/>
          <p:nvPr/>
        </p:nvSpPr>
        <p:spPr>
          <a:xfrm>
            <a:off x="8384448" y="4888270"/>
            <a:ext cx="3147152" cy="107437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17 «Профилактика терроризма 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экстремизма, а также минимизация и (или) ликвидация последствий проявлений терроризма и экстремизма»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15 тыс. руб.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D459D92-5054-8DC3-91CB-7B5BC0B0AFB5}"/>
              </a:ext>
            </a:extLst>
          </p:cNvPr>
          <p:cNvSpPr/>
          <p:nvPr/>
        </p:nvSpPr>
        <p:spPr>
          <a:xfrm>
            <a:off x="8404146" y="6184765"/>
            <a:ext cx="3147152" cy="73528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МП 18 «Формирование современной городской среды ЗАТО город Заозерск»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3 300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344906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77426" y="873210"/>
            <a:ext cx="12242799" cy="62674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364670"/>
              </p:ext>
            </p:extLst>
          </p:nvPr>
        </p:nvGraphicFramePr>
        <p:xfrm>
          <a:off x="405881" y="1942995"/>
          <a:ext cx="11276187" cy="2177493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дошкольного образования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215 271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194 571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174 716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дополнительного образования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123 362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103 082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91 046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и совершенствование управления системой образования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12 956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11 124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отдыха и оздоровления детей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480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355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355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6897395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352 069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309 131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277 241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138 157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133 706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133 706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40013" y="248039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образования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pic>
        <p:nvPicPr>
          <p:cNvPr id="5" name="Рисунок 201">
            <a:extLst>
              <a:ext uri="{FF2B5EF4-FFF2-40B4-BE49-F238E27FC236}">
                <a16:creationId xmlns:a16="http://schemas.microsoft.com/office/drawing/2014/main" id="{229EB07A-52F3-EE16-7006-5F8D36D06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04" y="247650"/>
            <a:ext cx="355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70594" y="1112831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29%, 25%, 38%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55844" y="1699830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157625" y="157131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BB307D2A-5462-C0B2-BD94-797604050E7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4FD08306-BB93-EECF-091F-58832F1C236D}"/>
              </a:ext>
            </a:extLst>
          </p:cNvPr>
          <p:cNvSpPr/>
          <p:nvPr/>
        </p:nvSpPr>
        <p:spPr>
          <a:xfrm>
            <a:off x="811507" y="4325992"/>
            <a:ext cx="2125567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дошкольного образования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DE87E64-E230-824F-B252-23502185FB1F}"/>
              </a:ext>
            </a:extLst>
          </p:cNvPr>
          <p:cNvSpPr/>
          <p:nvPr/>
        </p:nvSpPr>
        <p:spPr>
          <a:xfrm>
            <a:off x="628518" y="4868674"/>
            <a:ext cx="2503976" cy="138926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Единая субвенция – обеспечение образовательной деятельности в ДОУ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Компенсация родительской платы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Расходы, связанные с КЧРП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ДОУ на обеспечение выполнения муниципального задания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ДОУ на иные цели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D25157DE-D91D-FD8D-C184-3AFD4706EE46}"/>
              </a:ext>
            </a:extLst>
          </p:cNvPr>
          <p:cNvSpPr/>
          <p:nvPr/>
        </p:nvSpPr>
        <p:spPr>
          <a:xfrm>
            <a:off x="3944224" y="4330713"/>
            <a:ext cx="2262086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дополнительного образования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B3915B1-E224-C815-7961-5963318A9E1D}"/>
              </a:ext>
            </a:extLst>
          </p:cNvPr>
          <p:cNvSpPr/>
          <p:nvPr/>
        </p:nvSpPr>
        <p:spPr>
          <a:xfrm>
            <a:off x="3814569" y="4864485"/>
            <a:ext cx="2503976" cy="138926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Субсидия на оплату труда (ОБ+МБ)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Оснащение музыкальными инструментами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обеспечение выполнения муниципального задания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иные цели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100" dirty="0">
                <a:solidFill>
                  <a:schemeClr val="bg1"/>
                </a:solidFill>
                <a:latin typeface="Corki" panose="00000500000000000000" pitchFamily="2" charset="-52"/>
              </a:rPr>
              <a:t>Муниципальный социальный заказ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5" name="Скругленный прямоугольник 14">
            <a:extLst>
              <a:ext uri="{FF2B5EF4-FFF2-40B4-BE49-F238E27FC236}">
                <a16:creationId xmlns:a16="http://schemas.microsoft.com/office/drawing/2014/main" id="{5730DF4E-DDD2-C60A-DCCE-D542A9C4BA41}"/>
              </a:ext>
            </a:extLst>
          </p:cNvPr>
          <p:cNvSpPr/>
          <p:nvPr/>
        </p:nvSpPr>
        <p:spPr>
          <a:xfrm>
            <a:off x="6908057" y="4325992"/>
            <a:ext cx="3525866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и совершенствование  управления системой образования</a:t>
            </a:r>
          </a:p>
          <a:p>
            <a:pPr fontAlgn="auto">
              <a:spcAft>
                <a:spcPts val="0"/>
              </a:spcAft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A170CB9E-45D2-F0AD-70C7-0222B45FC2D5}"/>
              </a:ext>
            </a:extLst>
          </p:cNvPr>
          <p:cNvSpPr/>
          <p:nvPr/>
        </p:nvSpPr>
        <p:spPr>
          <a:xfrm>
            <a:off x="7392130" y="4864485"/>
            <a:ext cx="2557721" cy="42681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деятельности МКУ «</a:t>
            </a:r>
            <a:r>
              <a:rPr lang="ru-RU" sz="1200" dirty="0" err="1">
                <a:solidFill>
                  <a:schemeClr val="bg1"/>
                </a:solidFill>
                <a:latin typeface="Corki" panose="00000500000000000000" pitchFamily="2" charset="-52"/>
              </a:rPr>
              <a:t>УОКСиМП</a:t>
            </a: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45BC56E7-1790-042E-BF49-F50B2E66E2B1}"/>
              </a:ext>
            </a:extLst>
          </p:cNvPr>
          <p:cNvSpPr/>
          <p:nvPr/>
        </p:nvSpPr>
        <p:spPr>
          <a:xfrm rot="16200000" flipH="1">
            <a:off x="1814413" y="4485350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FC8562A5-1BE4-C3D1-7E6B-7FFEAB08701C}"/>
              </a:ext>
            </a:extLst>
          </p:cNvPr>
          <p:cNvSpPr/>
          <p:nvPr/>
        </p:nvSpPr>
        <p:spPr>
          <a:xfrm rot="16200000" flipH="1">
            <a:off x="5004718" y="448010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8ED629D9-3EC0-189E-3920-744BD77AB4B1}"/>
              </a:ext>
            </a:extLst>
          </p:cNvPr>
          <p:cNvSpPr/>
          <p:nvPr/>
        </p:nvSpPr>
        <p:spPr>
          <a:xfrm rot="16200000" flipH="1">
            <a:off x="8609151" y="448010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188207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950CF7-57BA-68D2-F4F4-653B3006A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917E6B3-E69E-3222-D73B-0941DCB50D4F}"/>
              </a:ext>
            </a:extLst>
          </p:cNvPr>
          <p:cNvSpPr/>
          <p:nvPr/>
        </p:nvSpPr>
        <p:spPr>
          <a:xfrm>
            <a:off x="0" y="1058887"/>
            <a:ext cx="12242799" cy="6195325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BEA6F4C2-BE0D-D8A8-C535-9BA329D078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185834"/>
              </p:ext>
            </p:extLst>
          </p:nvPr>
        </p:nvGraphicFramePr>
        <p:xfrm>
          <a:off x="405881" y="1942995"/>
          <a:ext cx="11276187" cy="3156666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условий для организации досуга и обеспечения жителей услугами учреждений культуры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65 536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49 107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39 394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Сохранение, использование и популяризация историко-культурных объектов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условий для укрепления гражданского единства и гармонизации межнациональных и межконфессиональных взаимоотношений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29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Укрепление материально-технической базы, обеспечение безопасности работы муниципальных учреждений культуры и соответствия их современным требованиям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227 937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290 622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602621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293 895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339 729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39 394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250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603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894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</a:t>
                      </a:r>
                      <a:r>
                        <a:rPr lang="en-US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301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9C31C19-A1B0-A6C3-8F4F-30945C980998}"/>
              </a:ext>
            </a:extLst>
          </p:cNvPr>
          <p:cNvSpPr txBox="1"/>
          <p:nvPr/>
        </p:nvSpPr>
        <p:spPr>
          <a:xfrm>
            <a:off x="840013" y="248039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культуры и сохранение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историко-культурных объектов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3C67DE9-3C7B-8107-1A65-C24DED3FB5D0}"/>
              </a:ext>
            </a:extLst>
          </p:cNvPr>
          <p:cNvSpPr/>
          <p:nvPr/>
        </p:nvSpPr>
        <p:spPr>
          <a:xfrm>
            <a:off x="4270594" y="1112831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24%, 27%, 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5EFD13A8-A646-62B7-C4F8-8CE380A424F2}"/>
              </a:ext>
            </a:extLst>
          </p:cNvPr>
          <p:cNvSpPr/>
          <p:nvPr/>
        </p:nvSpPr>
        <p:spPr>
          <a:xfrm rot="10800000">
            <a:off x="7355844" y="1699830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FC02B2-1E8E-9F41-BBF7-F17521798E52}"/>
              </a:ext>
            </a:extLst>
          </p:cNvPr>
          <p:cNvSpPr txBox="1"/>
          <p:nvPr/>
        </p:nvSpPr>
        <p:spPr>
          <a:xfrm>
            <a:off x="11145184" y="159382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875F29B-05EE-0325-0129-256605838C7A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6FFA51CF-A7D3-8A1F-406E-3AAEE95F7CCE}"/>
              </a:ext>
            </a:extLst>
          </p:cNvPr>
          <p:cNvSpPr/>
          <p:nvPr/>
        </p:nvSpPr>
        <p:spPr>
          <a:xfrm>
            <a:off x="730898" y="5184072"/>
            <a:ext cx="2952102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Создание условий для организации досуга и обеспечения жителей услугами учреждений культуры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091E6C93-052A-4CE4-99F0-4B499DDFB8F7}"/>
              </a:ext>
            </a:extLst>
          </p:cNvPr>
          <p:cNvSpPr/>
          <p:nvPr/>
        </p:nvSpPr>
        <p:spPr>
          <a:xfrm rot="16200000" flipH="1">
            <a:off x="2009788" y="533745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7FE410D-0091-650E-ADEA-BF5D6567AF17}"/>
              </a:ext>
            </a:extLst>
          </p:cNvPr>
          <p:cNvSpPr/>
          <p:nvPr/>
        </p:nvSpPr>
        <p:spPr>
          <a:xfrm>
            <a:off x="819639" y="5705854"/>
            <a:ext cx="2503976" cy="64324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Проведение городских культурно-массовых мероприятий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Субсидии на оплату труда и начисления 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13B30C18-F440-6329-A277-CEA5C8741D2E}"/>
              </a:ext>
            </a:extLst>
          </p:cNvPr>
          <p:cNvSpPr/>
          <p:nvPr/>
        </p:nvSpPr>
        <p:spPr>
          <a:xfrm>
            <a:off x="4055728" y="5184072"/>
            <a:ext cx="2313631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Сохранение, использование и популяризация историко-культурных объектов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A2110038-AB2D-B6C7-2AC9-DB0CB3CFC17C}"/>
              </a:ext>
            </a:extLst>
          </p:cNvPr>
          <p:cNvSpPr/>
          <p:nvPr/>
        </p:nvSpPr>
        <p:spPr>
          <a:xfrm>
            <a:off x="3965875" y="5705854"/>
            <a:ext cx="2503976" cy="1177039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Мероприятия, связанные с восстановлением, сохранением и популяризацией историко-культурных объектов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Проведение гражданско-патриотических мероприятий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5" name="Скругленный прямоугольник 14">
            <a:extLst>
              <a:ext uri="{FF2B5EF4-FFF2-40B4-BE49-F238E27FC236}">
                <a16:creationId xmlns:a16="http://schemas.microsoft.com/office/drawing/2014/main" id="{F9FC3854-32CB-DB90-2A75-CE95884AB53C}"/>
              </a:ext>
            </a:extLst>
          </p:cNvPr>
          <p:cNvSpPr/>
          <p:nvPr/>
        </p:nvSpPr>
        <p:spPr>
          <a:xfrm>
            <a:off x="6875754" y="5184072"/>
            <a:ext cx="2979445" cy="726437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Укрепление материально-технической базы, обеспечение безопасности работы муниципальных учреждений культуры и соответствия их современным требованиям</a:t>
            </a:r>
          </a:p>
          <a:p>
            <a:pPr fontAlgn="auto">
              <a:spcAft>
                <a:spcPts val="0"/>
              </a:spcAft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22B17F5B-6261-C192-CAFF-B67FA20AA303}"/>
              </a:ext>
            </a:extLst>
          </p:cNvPr>
          <p:cNvSpPr/>
          <p:nvPr/>
        </p:nvSpPr>
        <p:spPr>
          <a:xfrm>
            <a:off x="6959601" y="6063393"/>
            <a:ext cx="2895598" cy="81950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Мероприятия, связанные с созданием безопасных условий для осуществления деятельности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Выполнение работ по капитальному ремонту ЦКБО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E3FF4C8E-C3A3-53B1-C3CB-DBD68CC36DBA}"/>
              </a:ext>
            </a:extLst>
          </p:cNvPr>
          <p:cNvSpPr/>
          <p:nvPr/>
        </p:nvSpPr>
        <p:spPr>
          <a:xfrm rot="16200000" flipH="1">
            <a:off x="5146590" y="533745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D49C73F3-8BD4-4857-96B0-FBF4B5573CC7}"/>
              </a:ext>
            </a:extLst>
          </p:cNvPr>
          <p:cNvSpPr/>
          <p:nvPr/>
        </p:nvSpPr>
        <p:spPr>
          <a:xfrm rot="16200000" flipH="1">
            <a:off x="8303637" y="564523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14" name="Рисунок 107">
            <a:extLst>
              <a:ext uri="{FF2B5EF4-FFF2-40B4-BE49-F238E27FC236}">
                <a16:creationId xmlns:a16="http://schemas.microsoft.com/office/drawing/2014/main" id="{E10D6A96-EBA4-7C7E-730D-3C9ED933A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93564"/>
            <a:ext cx="455154" cy="45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1725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BB7F0-165E-CB5F-0B0D-9607DF5B1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73C4E79-F718-4010-9CFE-8D12541E1057}"/>
              </a:ext>
            </a:extLst>
          </p:cNvPr>
          <p:cNvSpPr/>
          <p:nvPr/>
        </p:nvSpPr>
        <p:spPr>
          <a:xfrm>
            <a:off x="0" y="851801"/>
            <a:ext cx="12242799" cy="640241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313B1C96-E6F8-AD0C-BFC4-F76FF50149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751464"/>
              </p:ext>
            </p:extLst>
          </p:nvPr>
        </p:nvGraphicFramePr>
        <p:xfrm>
          <a:off x="405881" y="1942995"/>
          <a:ext cx="11276187" cy="2119075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Развитие и популяризация физической культуры и спорта среди населения города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96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Проведение спортивно-массовых мероприятий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Строительство, содержание и обслуживание спортивных сооружений и объектов спорта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5 195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5 394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7A1212-F592-6EAA-02E0-7DF62A0F36C2}"/>
              </a:ext>
            </a:extLst>
          </p:cNvPr>
          <p:cNvSpPr txBox="1"/>
          <p:nvPr/>
        </p:nvSpPr>
        <p:spPr>
          <a:xfrm>
            <a:off x="840013" y="248039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физической культуры и спорта в ЗАТО город Заозерск»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0A57125-812F-A7D8-6EA0-01E56EEACF06}"/>
              </a:ext>
            </a:extLst>
          </p:cNvPr>
          <p:cNvSpPr/>
          <p:nvPr/>
        </p:nvSpPr>
        <p:spPr>
          <a:xfrm>
            <a:off x="4260227" y="967255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 году составит 0,5%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62566CA9-D0BB-3CA1-4DEF-3882F335462F}"/>
              </a:ext>
            </a:extLst>
          </p:cNvPr>
          <p:cNvSpPr/>
          <p:nvPr/>
        </p:nvSpPr>
        <p:spPr>
          <a:xfrm rot="10800000">
            <a:off x="7345477" y="155185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E0E6EA-295C-9130-06F7-CAC49CD47ABA}"/>
              </a:ext>
            </a:extLst>
          </p:cNvPr>
          <p:cNvSpPr txBox="1"/>
          <p:nvPr/>
        </p:nvSpPr>
        <p:spPr>
          <a:xfrm>
            <a:off x="11145184" y="159382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11DA3CE8-758E-EBCE-F8B4-38FA374002C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E48F459B-B02F-42D8-65DC-D2035F3DF3EB}"/>
              </a:ext>
            </a:extLst>
          </p:cNvPr>
          <p:cNvSpPr/>
          <p:nvPr/>
        </p:nvSpPr>
        <p:spPr>
          <a:xfrm>
            <a:off x="595576" y="4301219"/>
            <a:ext cx="2952102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Развитие и популяризация физической культуры и спорта среди населения города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21F32018-4F23-EA66-B8F2-C6A19A80D037}"/>
              </a:ext>
            </a:extLst>
          </p:cNvPr>
          <p:cNvSpPr/>
          <p:nvPr/>
        </p:nvSpPr>
        <p:spPr>
          <a:xfrm rot="16200000" flipH="1">
            <a:off x="2009787" y="447799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C0C101A-34DC-BB80-2EAF-D43CF9AA0C6C}"/>
              </a:ext>
            </a:extLst>
          </p:cNvPr>
          <p:cNvSpPr/>
          <p:nvPr/>
        </p:nvSpPr>
        <p:spPr>
          <a:xfrm>
            <a:off x="819638" y="4896257"/>
            <a:ext cx="2503976" cy="42681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 по развитию физической культуры и спорта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41E83BFB-9E8F-212D-6C45-39701DEA57FC}"/>
              </a:ext>
            </a:extLst>
          </p:cNvPr>
          <p:cNvSpPr/>
          <p:nvPr/>
        </p:nvSpPr>
        <p:spPr>
          <a:xfrm>
            <a:off x="4051613" y="4301219"/>
            <a:ext cx="2313631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Строительство, содержание и обслуживание спортивных сооружений и объектов спорта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92C1EC7-11C3-27CC-C3E3-5C7113EFADC4}"/>
              </a:ext>
            </a:extLst>
          </p:cNvPr>
          <p:cNvSpPr/>
          <p:nvPr/>
        </p:nvSpPr>
        <p:spPr>
          <a:xfrm>
            <a:off x="3956440" y="4896117"/>
            <a:ext cx="2503976" cy="83793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по обслуживанию спортивных сооружений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по содержанию спортивных сооружений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BA3B7114-47CE-1B74-D9AA-A4B14A757FF8}"/>
              </a:ext>
            </a:extLst>
          </p:cNvPr>
          <p:cNvSpPr/>
          <p:nvPr/>
        </p:nvSpPr>
        <p:spPr>
          <a:xfrm rot="16200000" flipH="1">
            <a:off x="5146589" y="447799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10" name="Рисунок 137">
            <a:extLst>
              <a:ext uri="{FF2B5EF4-FFF2-40B4-BE49-F238E27FC236}">
                <a16:creationId xmlns:a16="http://schemas.microsoft.com/office/drawing/2014/main" id="{43F88136-776A-3449-78E5-1DD42B730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78" y="245608"/>
            <a:ext cx="429006" cy="39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702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828332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110261"/>
              </p:ext>
            </p:extLst>
          </p:nvPr>
        </p:nvGraphicFramePr>
        <p:xfrm>
          <a:off x="417156" y="1938223"/>
          <a:ext cx="11258940" cy="217749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Ликвидация несанкционированных свалок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280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92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Ликвидация накопленного экологического ущерба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Рекультивация санкционированной свалки на территории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6 300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Иные мероприятия в области охраны окружающей среды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835731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7 630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0314" y="165968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«Охрана окружающей среды»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66964" y="96263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0,7%, 0,01%, 0,01%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52214" y="155310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009671" y="1566639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233">
            <a:extLst>
              <a:ext uri="{FF2B5EF4-FFF2-40B4-BE49-F238E27FC236}">
                <a16:creationId xmlns:a16="http://schemas.microsoft.com/office/drawing/2014/main" id="{A721B96D-C621-BCD7-5787-25645942F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05716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D0728C0-79DF-EFCC-DE8B-7E2F0369B3C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19884" y="6819488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95792E3F-9038-767A-979E-D38B64D76DA5}"/>
              </a:ext>
            </a:extLst>
          </p:cNvPr>
          <p:cNvSpPr/>
          <p:nvPr/>
        </p:nvSpPr>
        <p:spPr>
          <a:xfrm>
            <a:off x="595576" y="4301219"/>
            <a:ext cx="2630224" cy="366031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Ликвидация несанкционированных свалок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813E7A56-12D7-3FE5-8D1F-F6CE73AA8006}"/>
              </a:ext>
            </a:extLst>
          </p:cNvPr>
          <p:cNvSpPr/>
          <p:nvPr/>
        </p:nvSpPr>
        <p:spPr>
          <a:xfrm rot="16200000" flipH="1">
            <a:off x="1848849" y="440055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60413D6-4308-FBEA-26E1-7A960C0EA337}"/>
              </a:ext>
            </a:extLst>
          </p:cNvPr>
          <p:cNvSpPr/>
          <p:nvPr/>
        </p:nvSpPr>
        <p:spPr>
          <a:xfrm>
            <a:off x="659104" y="4852753"/>
            <a:ext cx="2503976" cy="42681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Расходы на ликвидацию несанкционированных свалок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FEA552A1-2B64-B6C5-727F-25BD93A4BF49}"/>
              </a:ext>
            </a:extLst>
          </p:cNvPr>
          <p:cNvSpPr/>
          <p:nvPr/>
        </p:nvSpPr>
        <p:spPr>
          <a:xfrm>
            <a:off x="3786371" y="4302063"/>
            <a:ext cx="2630224" cy="366031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Ликвидация накопленного экологического ущерба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40324FC4-594B-1A4D-6C30-B2353894965C}"/>
              </a:ext>
            </a:extLst>
          </p:cNvPr>
          <p:cNvSpPr/>
          <p:nvPr/>
        </p:nvSpPr>
        <p:spPr>
          <a:xfrm rot="16200000" flipH="1">
            <a:off x="5039644" y="440055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8032910-4F2E-552C-7BBE-892DA50A6DBE}"/>
              </a:ext>
            </a:extLst>
          </p:cNvPr>
          <p:cNvSpPr/>
          <p:nvPr/>
        </p:nvSpPr>
        <p:spPr>
          <a:xfrm>
            <a:off x="3852769" y="4852752"/>
            <a:ext cx="2503976" cy="103369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 по сбору и утилизации: ртутьсодержащих отходов; аккумуляторов (никель-кадмиевых, никель-металлогидридных, литий-ионных, литий-полимерных, литиевых-тионилхлоридных)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6EA25F65-F76D-4FB3-D049-3AE19E1878A9}"/>
              </a:ext>
            </a:extLst>
          </p:cNvPr>
          <p:cNvSpPr/>
          <p:nvPr/>
        </p:nvSpPr>
        <p:spPr>
          <a:xfrm>
            <a:off x="6977166" y="4306370"/>
            <a:ext cx="2954234" cy="36088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Иные мероприятия в области охраны окружающей среды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02C15883-85FF-49B7-59D0-33B6F54D6EF9}"/>
              </a:ext>
            </a:extLst>
          </p:cNvPr>
          <p:cNvSpPr/>
          <p:nvPr/>
        </p:nvSpPr>
        <p:spPr>
          <a:xfrm rot="16200000" flipH="1">
            <a:off x="8392444" y="440055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9F20F5F-4E58-BCFE-3AEA-E170664F212C}"/>
              </a:ext>
            </a:extLst>
          </p:cNvPr>
          <p:cNvSpPr/>
          <p:nvPr/>
        </p:nvSpPr>
        <p:spPr>
          <a:xfrm>
            <a:off x="7021034" y="4852752"/>
            <a:ext cx="2827986" cy="42572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Мероприятия по посадке и уходу за растениями </a:t>
            </a:r>
          </a:p>
        </p:txBody>
      </p:sp>
    </p:spTree>
    <p:extLst>
      <p:ext uri="{BB962C8B-B14F-4D97-AF65-F5344CB8AC3E}">
        <p14:creationId xmlns:p14="http://schemas.microsoft.com/office/powerpoint/2010/main" val="795899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1" y="933451"/>
            <a:ext cx="12242799" cy="62674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917324"/>
              </p:ext>
            </p:extLst>
          </p:nvPr>
        </p:nvGraphicFramePr>
        <p:xfrm>
          <a:off x="377298" y="2301969"/>
          <a:ext cx="11258940" cy="208986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Модернизация системы освещения, установка энергосберегающих светильников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804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Компенсация расходов на установку и поверку индивидуальных приборов учета потребления энергоресурсов в муниципальном жилищном фонде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0270971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1 204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8" y="155982"/>
            <a:ext cx="10934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«Энергосбережение и повышение энергетической эффективности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483949" y="1169198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 году составит 0,1%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569199" y="1759676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075508" y="193658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5" name="Рисунок 180">
            <a:extLst>
              <a:ext uri="{FF2B5EF4-FFF2-40B4-BE49-F238E27FC236}">
                <a16:creationId xmlns:a16="http://schemas.microsoft.com/office/drawing/2014/main" id="{6FF0A4B8-01F6-3FE1-86B7-3B24681B6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9" y="209015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DAD1EFC-7633-563E-4B26-FE6EE8409C7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80717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D0469E7-6981-3E3F-4776-21E0083EA299}"/>
              </a:ext>
            </a:extLst>
          </p:cNvPr>
          <p:cNvSpPr/>
          <p:nvPr/>
        </p:nvSpPr>
        <p:spPr>
          <a:xfrm>
            <a:off x="825498" y="4880415"/>
            <a:ext cx="3238501" cy="108443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на модернизацию системы освещения, установку энергосберегающих светильников в муниципальных учреждениях, а также на компенсацию населению расходов по установке индивидуальных приборов учета потребления энергоресурсов 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871105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933450"/>
            <a:ext cx="12242799" cy="62674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709973"/>
              </p:ext>
            </p:extLst>
          </p:nvPr>
        </p:nvGraphicFramePr>
        <p:xfrm>
          <a:off x="377299" y="2404218"/>
          <a:ext cx="11258940" cy="144978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Организация и проведение мероприятий по вопросам предпринимательской деятельности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87400" y="184606"/>
            <a:ext cx="10934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малого и среднего предпринимательства и торговли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368800" y="1362467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 году составит 0,001%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40600" y="1952945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77689" y="204340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23">
            <a:extLst>
              <a:ext uri="{FF2B5EF4-FFF2-40B4-BE49-F238E27FC236}">
                <a16:creationId xmlns:a16="http://schemas.microsoft.com/office/drawing/2014/main" id="{5444E28A-BAED-CAC9-EFD0-7E3793C11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9" y="213389"/>
            <a:ext cx="3556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584108B-BC2E-378A-E523-01C5A88ED5F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00850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34BD861-AFFC-B7EE-C392-9AC9460F6AB4}"/>
              </a:ext>
            </a:extLst>
          </p:cNvPr>
          <p:cNvSpPr/>
          <p:nvPr/>
        </p:nvSpPr>
        <p:spPr>
          <a:xfrm>
            <a:off x="635000" y="4443015"/>
            <a:ext cx="3238501" cy="108443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на: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 организацию и проведение мероприятий по вопросам предпринимательской деятельности;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осуществление отдельных переданных полномочий по сбору сведений для формирования и ведения торгового реестра 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5950533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FCBFE-D8DA-C6FB-8650-1DE59A976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0DB9132-4F01-E75F-BA7A-D0A2F4B3D63B}"/>
              </a:ext>
            </a:extLst>
          </p:cNvPr>
          <p:cNvSpPr/>
          <p:nvPr/>
        </p:nvSpPr>
        <p:spPr>
          <a:xfrm>
            <a:off x="0" y="851801"/>
            <a:ext cx="12242799" cy="640241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2914A52F-8D19-F8D9-4724-545FDC06D1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183437"/>
              </p:ext>
            </p:extLst>
          </p:nvPr>
        </p:nvGraphicFramePr>
        <p:xfrm>
          <a:off x="405881" y="1942995"/>
          <a:ext cx="11276187" cy="1876506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Организация и осуществление мероприятий по работе с детьми и молодежью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4 094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2 419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2 419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Организация мероприятий по трудоустройству несовершеннолетних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1 008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5 102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2 419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2 419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86F588F-2AB9-2BF8-FE6C-E2C25916B5FC}"/>
              </a:ext>
            </a:extLst>
          </p:cNvPr>
          <p:cNvSpPr txBox="1"/>
          <p:nvPr/>
        </p:nvSpPr>
        <p:spPr>
          <a:xfrm>
            <a:off x="840013" y="248039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«Развитие молодежной политики в ЗАТО город Заозерск»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DC622C9-4C0E-3F41-68F0-92841C61AEB8}"/>
              </a:ext>
            </a:extLst>
          </p:cNvPr>
          <p:cNvSpPr/>
          <p:nvPr/>
        </p:nvSpPr>
        <p:spPr>
          <a:xfrm>
            <a:off x="4260227" y="967255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0,5%, 0,2%, 0,3%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CF0D4141-8F86-8852-E8B8-937B6B540CE2}"/>
              </a:ext>
            </a:extLst>
          </p:cNvPr>
          <p:cNvSpPr/>
          <p:nvPr/>
        </p:nvSpPr>
        <p:spPr>
          <a:xfrm rot="10800000">
            <a:off x="7345477" y="155185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02654D-0AAC-1087-C9B8-78D09D0183F0}"/>
              </a:ext>
            </a:extLst>
          </p:cNvPr>
          <p:cNvSpPr txBox="1"/>
          <p:nvPr/>
        </p:nvSpPr>
        <p:spPr>
          <a:xfrm>
            <a:off x="11145184" y="159382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E5E25C0-D340-DC99-DBCC-BDCECCAB697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3" name="Скругленный прямоугольник 14">
            <a:extLst>
              <a:ext uri="{FF2B5EF4-FFF2-40B4-BE49-F238E27FC236}">
                <a16:creationId xmlns:a16="http://schemas.microsoft.com/office/drawing/2014/main" id="{82E8AC49-75EE-17D9-6005-CD6DB99F9025}"/>
              </a:ext>
            </a:extLst>
          </p:cNvPr>
          <p:cNvSpPr/>
          <p:nvPr/>
        </p:nvSpPr>
        <p:spPr>
          <a:xfrm>
            <a:off x="595576" y="4301219"/>
            <a:ext cx="2952102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и осуществление мероприятий по работе с детьми и молодежью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36F461F0-D679-F720-6CCB-B80B37649283}"/>
              </a:ext>
            </a:extLst>
          </p:cNvPr>
          <p:cNvSpPr/>
          <p:nvPr/>
        </p:nvSpPr>
        <p:spPr>
          <a:xfrm rot="16200000" flipH="1">
            <a:off x="2009787" y="447799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9A71415-3EE4-D379-C767-E7564D878324}"/>
              </a:ext>
            </a:extLst>
          </p:cNvPr>
          <p:cNvSpPr/>
          <p:nvPr/>
        </p:nvSpPr>
        <p:spPr>
          <a:xfrm>
            <a:off x="819638" y="4896256"/>
            <a:ext cx="2503976" cy="117131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Обеспечение деятельности и содержание молодежных пространств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Мероприятий по поддержке талантливых детей и молодежи, а также детских, молодежных и волонтерских общественных объединений, движений, инициатив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4">
            <a:extLst>
              <a:ext uri="{FF2B5EF4-FFF2-40B4-BE49-F238E27FC236}">
                <a16:creationId xmlns:a16="http://schemas.microsoft.com/office/drawing/2014/main" id="{3EF62624-81E6-E1B8-0066-955C9D348507}"/>
              </a:ext>
            </a:extLst>
          </p:cNvPr>
          <p:cNvSpPr/>
          <p:nvPr/>
        </p:nvSpPr>
        <p:spPr>
          <a:xfrm>
            <a:off x="4051613" y="4301219"/>
            <a:ext cx="2313631" cy="4268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Организация мероприятий по трудоустройству несовершеннолетних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8818436E-E190-921B-86ED-743CB0578184}"/>
              </a:ext>
            </a:extLst>
          </p:cNvPr>
          <p:cNvSpPr/>
          <p:nvPr/>
        </p:nvSpPr>
        <p:spPr>
          <a:xfrm>
            <a:off x="3956440" y="4896117"/>
            <a:ext cx="2503976" cy="533133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Сохранение временных рабочих мест для несовершеннолетних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052938D9-F0B5-28EE-76AC-8FC1B33DB9B1}"/>
              </a:ext>
            </a:extLst>
          </p:cNvPr>
          <p:cNvSpPr/>
          <p:nvPr/>
        </p:nvSpPr>
        <p:spPr>
          <a:xfrm rot="16200000" flipH="1">
            <a:off x="5146589" y="447799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5" name="Рисунок 86">
            <a:extLst>
              <a:ext uri="{FF2B5EF4-FFF2-40B4-BE49-F238E27FC236}">
                <a16:creationId xmlns:a16="http://schemas.microsoft.com/office/drawing/2014/main" id="{92CEDBBE-E6E9-341B-E527-D35D7E8EE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81" y="223209"/>
            <a:ext cx="35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7376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3D74B-62BF-03F1-23A8-9717A7CFF3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38D15DF6-239A-EABB-D16B-E0883CDD65F9}"/>
              </a:ext>
            </a:extLst>
          </p:cNvPr>
          <p:cNvSpPr/>
          <p:nvPr/>
        </p:nvSpPr>
        <p:spPr>
          <a:xfrm>
            <a:off x="0" y="1054206"/>
            <a:ext cx="12242799" cy="620000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39694F62-1AD8-D5B7-F7DD-EBF48CC5E4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14037"/>
              </p:ext>
            </p:extLst>
          </p:nvPr>
        </p:nvGraphicFramePr>
        <p:xfrm>
          <a:off x="429727" y="2184299"/>
          <a:ext cx="11276187" cy="1876506"/>
        </p:xfrm>
        <a:graphic>
          <a:graphicData uri="http://schemas.openxmlformats.org/drawingml/2006/table">
            <a:tbl>
              <a:tblPr/>
              <a:tblGrid>
                <a:gridCol w="3520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2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Осуществление деятельности комиссии по делам несовершеннолетних и защите их прав при Администрации ЗАТО город Заозерск на территории муниципального образования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3B9B96-D976-A554-7084-B2029AAA0F3F}"/>
              </a:ext>
            </a:extLst>
          </p:cNvPr>
          <p:cNvSpPr txBox="1"/>
          <p:nvPr/>
        </p:nvSpPr>
        <p:spPr>
          <a:xfrm>
            <a:off x="819638" y="223209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«Профилактика безнадзорности и правонарушений несовершеннолетних на территории муниципального образования ЗАТО город Заозерск»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EC2885D-4284-9EF6-46CF-7684E3E81AE7}"/>
              </a:ext>
            </a:extLst>
          </p:cNvPr>
          <p:cNvSpPr/>
          <p:nvPr/>
        </p:nvSpPr>
        <p:spPr>
          <a:xfrm>
            <a:off x="4260226" y="116401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0,1%, 0,1%, 0,2%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E4875E34-8F28-AE3B-2D8F-7D5DE961C793}"/>
              </a:ext>
            </a:extLst>
          </p:cNvPr>
          <p:cNvSpPr/>
          <p:nvPr/>
        </p:nvSpPr>
        <p:spPr>
          <a:xfrm rot="10800000">
            <a:off x="7345477" y="1756126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335A07-FAB2-5CA7-A96C-022BFD402804}"/>
              </a:ext>
            </a:extLst>
          </p:cNvPr>
          <p:cNvSpPr txBox="1"/>
          <p:nvPr/>
        </p:nvSpPr>
        <p:spPr>
          <a:xfrm>
            <a:off x="11080387" y="176330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8F2260D4-3763-6D35-7F77-F8437F7E2F4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399775" y="6925215"/>
            <a:ext cx="20350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DC3A87F-5D12-F321-9EBC-7151BF44EF89}"/>
              </a:ext>
            </a:extLst>
          </p:cNvPr>
          <p:cNvSpPr/>
          <p:nvPr/>
        </p:nvSpPr>
        <p:spPr>
          <a:xfrm>
            <a:off x="819638" y="4743450"/>
            <a:ext cx="2863362" cy="117131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за счет средств субвенции из областного бюджета на реализацию Закона Мурманской области «О комиссиях по делам несовершеннолетних и защите их прав в Мурманской области».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pic>
        <p:nvPicPr>
          <p:cNvPr id="10" name="Рисунок 72">
            <a:extLst>
              <a:ext uri="{FF2B5EF4-FFF2-40B4-BE49-F238E27FC236}">
                <a16:creationId xmlns:a16="http://schemas.microsoft.com/office/drawing/2014/main" id="{7D176675-37AA-F06F-80A4-60E675906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27" y="322257"/>
            <a:ext cx="3556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8444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139163"/>
            <a:ext cx="12242799" cy="60388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836516"/>
              </p:ext>
            </p:extLst>
          </p:nvPr>
        </p:nvGraphicFramePr>
        <p:xfrm>
          <a:off x="377298" y="2311578"/>
          <a:ext cx="11258940" cy="201692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45 073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Капитальный ремонт жилищного фонда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31 827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31 827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31 827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955681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76 900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31 827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31 827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55 219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10 150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10 150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87400" y="146448"/>
            <a:ext cx="111633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«Капитальный и текущий ремонт многоквартирных домов, расположенных на территории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445000" y="1342962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7%, 3%, 4%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530250" y="1915702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67582" y="196175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130">
            <a:extLst>
              <a:ext uri="{FF2B5EF4-FFF2-40B4-BE49-F238E27FC236}">
                <a16:creationId xmlns:a16="http://schemas.microsoft.com/office/drawing/2014/main" id="{703EDBFE-5891-5CB1-0435-FB10A7422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8" y="24189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27DDA3E-34D2-7A06-4FF0-8FB18341914E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160000" y="6800850"/>
            <a:ext cx="1958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11ECEB79-8D2D-F724-2475-8CCD3FCBA0BE}"/>
              </a:ext>
            </a:extLst>
          </p:cNvPr>
          <p:cNvSpPr/>
          <p:nvPr/>
        </p:nvSpPr>
        <p:spPr>
          <a:xfrm>
            <a:off x="404253" y="4564492"/>
            <a:ext cx="2952102" cy="636158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5CA8E9AB-26BA-A544-14BE-540D5048DD0A}"/>
              </a:ext>
            </a:extLst>
          </p:cNvPr>
          <p:cNvSpPr/>
          <p:nvPr/>
        </p:nvSpPr>
        <p:spPr>
          <a:xfrm rot="16200000" flipH="1">
            <a:off x="1818465" y="493395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E6EFA41-BFC9-FD77-C88C-6743C50E7180}"/>
              </a:ext>
            </a:extLst>
          </p:cNvPr>
          <p:cNvSpPr/>
          <p:nvPr/>
        </p:nvSpPr>
        <p:spPr>
          <a:xfrm>
            <a:off x="628316" y="5368538"/>
            <a:ext cx="2503976" cy="39666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Ремонт 50 временно незаселенных квартир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9D96E3DC-9E59-AF5C-9CCD-96EBEA2D9CF9}"/>
              </a:ext>
            </a:extLst>
          </p:cNvPr>
          <p:cNvSpPr/>
          <p:nvPr/>
        </p:nvSpPr>
        <p:spPr>
          <a:xfrm>
            <a:off x="3760608" y="4564492"/>
            <a:ext cx="2284592" cy="483758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Капитальный ремонт жилищного фонда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522C5FAB-98AA-7111-EB5F-32268BCDB30E}"/>
              </a:ext>
            </a:extLst>
          </p:cNvPr>
          <p:cNvSpPr/>
          <p:nvPr/>
        </p:nvSpPr>
        <p:spPr>
          <a:xfrm rot="16200000" flipH="1">
            <a:off x="4841065" y="4810273"/>
            <a:ext cx="123680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095408B-0E8C-1FE3-F65E-4F5651B43642}"/>
              </a:ext>
            </a:extLst>
          </p:cNvPr>
          <p:cNvSpPr/>
          <p:nvPr/>
        </p:nvSpPr>
        <p:spPr>
          <a:xfrm>
            <a:off x="3650916" y="5262490"/>
            <a:ext cx="2503976" cy="70016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Предусмотрены бюджетные ассигнования  на оплату взносов на капитальный ремонт за муниципальный жилой фонд  </a:t>
            </a:r>
            <a:endParaRPr 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52491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009650"/>
            <a:ext cx="12242799" cy="61912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430122"/>
              </p:ext>
            </p:extLst>
          </p:nvPr>
        </p:nvGraphicFramePr>
        <p:xfrm>
          <a:off x="377298" y="2278039"/>
          <a:ext cx="11258940" cy="272994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Осуществление дорожной деятельности в отношении автомобильных дорог местного значения и сооружений на них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46 252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50 325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66 781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Установка дорожных знаков в соответствии со стандартами и правилами дорожного движения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9246634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43 773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146 525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0255151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90 175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196 850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66 781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43 769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146 510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11 752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72315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«Повышение безопасности дорожного движения и снижение дорожно-транспортного травматизма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368800" y="1279118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8%, 16%, 9%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454050" y="1869596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22000" y="1886832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43">
            <a:extLst>
              <a:ext uri="{FF2B5EF4-FFF2-40B4-BE49-F238E27FC236}">
                <a16:creationId xmlns:a16="http://schemas.microsoft.com/office/drawing/2014/main" id="{508A8A3C-ED42-2828-879D-CF41090A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8" y="31103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7A15F44-E820-B513-E634-0D22C2E7C5E3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08957" y="6850717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19AD83C5-F3A7-886D-CB4F-DEE3D7D87760}"/>
              </a:ext>
            </a:extLst>
          </p:cNvPr>
          <p:cNvSpPr/>
          <p:nvPr/>
        </p:nvSpPr>
        <p:spPr>
          <a:xfrm>
            <a:off x="555098" y="5163035"/>
            <a:ext cx="3204102" cy="49481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Осуществление дорожной деятельности в отношении автомобильных дорог местного значения и сооружений на них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F014767E-FA10-AE16-4EC0-04967BE50804}"/>
              </a:ext>
            </a:extLst>
          </p:cNvPr>
          <p:cNvSpPr/>
          <p:nvPr/>
        </p:nvSpPr>
        <p:spPr>
          <a:xfrm rot="16200000" flipH="1">
            <a:off x="2059060" y="539115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BA93207-112A-A56F-2E5E-CE7BEEC09DC2}"/>
              </a:ext>
            </a:extLst>
          </p:cNvPr>
          <p:cNvSpPr/>
          <p:nvPr/>
        </p:nvSpPr>
        <p:spPr>
          <a:xfrm>
            <a:off x="868911" y="5812899"/>
            <a:ext cx="2503976" cy="103781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Содержание </a:t>
            </a:r>
            <a:r>
              <a:rPr lang="ru-RU" sz="1200">
                <a:latin typeface="Corki" panose="00000500000000000000" pitchFamily="2" charset="-52"/>
              </a:rPr>
              <a:t>автомобильных дорог </a:t>
            </a:r>
            <a:r>
              <a:rPr lang="ru-RU" sz="1200" dirty="0">
                <a:latin typeface="Corki" panose="00000500000000000000" pitchFamily="2" charset="-52"/>
              </a:rPr>
              <a:t>общего пользования и искусственных дорожных сооружений на них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Ремонт автомобильных дорог за счет средств муниципального дорожного фонда </a:t>
            </a: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77680CF7-F24C-2C0A-0973-4C731113867C}"/>
              </a:ext>
            </a:extLst>
          </p:cNvPr>
          <p:cNvSpPr/>
          <p:nvPr/>
        </p:nvSpPr>
        <p:spPr>
          <a:xfrm>
            <a:off x="4314298" y="5160905"/>
            <a:ext cx="3204102" cy="49481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Осуществление дорожной деятельности в отношении автомобильных дорог местного значения и сооружений на них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59AF1E4C-BE44-3F94-7D2A-4569230D926B}"/>
              </a:ext>
            </a:extLst>
          </p:cNvPr>
          <p:cNvSpPr/>
          <p:nvPr/>
        </p:nvSpPr>
        <p:spPr>
          <a:xfrm rot="16200000" flipH="1">
            <a:off x="5854510" y="539903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D395EB5-4961-D373-E261-D67E1C17E263}"/>
              </a:ext>
            </a:extLst>
          </p:cNvPr>
          <p:cNvSpPr/>
          <p:nvPr/>
        </p:nvSpPr>
        <p:spPr>
          <a:xfrm>
            <a:off x="4664361" y="5767807"/>
            <a:ext cx="2503976" cy="880644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Ремонт автомобильных дорог местного значения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Ремонт автомобильной дороги от города Заозерск до губы Нерпичья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00465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704850"/>
            <a:ext cx="12242799" cy="64960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369089"/>
              </p:ext>
            </p:extLst>
          </p:nvPr>
        </p:nvGraphicFramePr>
        <p:xfrm>
          <a:off x="407437" y="1825976"/>
          <a:ext cx="11258940" cy="5217323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правовых, финансово-экономических, иных гарантий развития местного самоуправления на территории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33 174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30 653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30 644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Осуществление муниципальных функций, направленных на повышение эффективности управления муниципальным имуществом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15 159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14 588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14 519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Эффективное управление муниципальными финансами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18 409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19 723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19 723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2636688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органов местного самоуправления и подведомственных учреждений услугами по бухгалтерскому обслуживанию и предоставление услуг, связанных с использованием вычислительной техники, программного обеспечения информационных технологий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62 567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61 594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57 492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6641015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Профессиональная переподготовка и повышение квалификации муниципальных служащих, работников органов местного самоуправления и работников казенных учреждений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9618874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открытости и доступности информации о деятельности органов местного самоуправления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5 395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477056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134 902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126 558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122 378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938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931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197417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«Эффективное муниципальное управление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24764" y="85544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11%, 10%, 17%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10014" y="1440477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56568" y="146667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83">
            <a:extLst>
              <a:ext uri="{FF2B5EF4-FFF2-40B4-BE49-F238E27FC236}">
                <a16:creationId xmlns:a16="http://schemas.microsoft.com/office/drawing/2014/main" id="{FFF7720F-1910-E743-717A-989F056B9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6286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D2317BC-7F83-4DED-A543-461FC6A7490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519594" y="7019445"/>
            <a:ext cx="2130642" cy="1392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  <p:extLst>
      <p:ext uri="{BB962C8B-B14F-4D97-AF65-F5344CB8AC3E}">
        <p14:creationId xmlns:p14="http://schemas.microsoft.com/office/powerpoint/2010/main" val="2482677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63509-6EDA-82E2-B774-D9AE0E81E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A5A4FEFD-0029-FC7E-DD39-5B3A4FC1D2F7}"/>
              </a:ext>
            </a:extLst>
          </p:cNvPr>
          <p:cNvSpPr/>
          <p:nvPr/>
        </p:nvSpPr>
        <p:spPr>
          <a:xfrm>
            <a:off x="-1" y="781151"/>
            <a:ext cx="12242799" cy="64960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6270FEA8-0E59-B612-7697-71D98417E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591064"/>
              </p:ext>
            </p:extLst>
          </p:nvPr>
        </p:nvGraphicFramePr>
        <p:xfrm>
          <a:off x="413657" y="1603175"/>
          <a:ext cx="11258940" cy="102306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134 902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126 558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122 378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938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931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8380E4E-50B7-46A1-215E-BC5B635547A7}"/>
              </a:ext>
            </a:extLst>
          </p:cNvPr>
          <p:cNvSpPr txBox="1"/>
          <p:nvPr/>
        </p:nvSpPr>
        <p:spPr>
          <a:xfrm>
            <a:off x="825499" y="197417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«Эффективное муниципальное управление 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F95C5B2-7BC9-CEFD-0FB5-01E94A9819A6}"/>
              </a:ext>
            </a:extLst>
          </p:cNvPr>
          <p:cNvSpPr/>
          <p:nvPr/>
        </p:nvSpPr>
        <p:spPr>
          <a:xfrm>
            <a:off x="4224763" y="781151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11%, 10%, 17%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DA95BBE3-3123-2D6D-272D-587D85831224}"/>
              </a:ext>
            </a:extLst>
          </p:cNvPr>
          <p:cNvSpPr/>
          <p:nvPr/>
        </p:nvSpPr>
        <p:spPr>
          <a:xfrm rot="10800000">
            <a:off x="7310013" y="1359477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D3CAE1-AD18-472F-6278-A124CEC3775C}"/>
              </a:ext>
            </a:extLst>
          </p:cNvPr>
          <p:cNvSpPr txBox="1"/>
          <p:nvPr/>
        </p:nvSpPr>
        <p:spPr>
          <a:xfrm>
            <a:off x="10809566" y="130145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4B56EE0-1EA7-0898-43C0-C3160B6576B8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519594" y="7019445"/>
            <a:ext cx="2130642" cy="1392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3DBDAB03-25F6-24C6-E489-2703CC7211C8}"/>
              </a:ext>
            </a:extLst>
          </p:cNvPr>
          <p:cNvSpPr/>
          <p:nvPr/>
        </p:nvSpPr>
        <p:spPr>
          <a:xfrm>
            <a:off x="436984" y="2726962"/>
            <a:ext cx="2387599" cy="7205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Обеспечение правовых, финансово-экономических, иных гарантий развития местного самоуправления на территории ЗАТО город Заозерск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2DEE03FE-15F4-4ED0-9600-98DA455DD9E3}"/>
              </a:ext>
            </a:extLst>
          </p:cNvPr>
          <p:cNvSpPr/>
          <p:nvPr/>
        </p:nvSpPr>
        <p:spPr>
          <a:xfrm rot="16200000" flipH="1">
            <a:off x="1568944" y="321182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B965361-C2C1-37F9-D571-6C4C6D5C6041}"/>
              </a:ext>
            </a:extLst>
          </p:cNvPr>
          <p:cNvSpPr/>
          <p:nvPr/>
        </p:nvSpPr>
        <p:spPr>
          <a:xfrm>
            <a:off x="165414" y="3600450"/>
            <a:ext cx="2930737" cy="358168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выплаты по оплате труда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обеспечение функций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Осуществление переданных органам государственной власти субъектов Российской Федерации в соответствии с п..1 ст.4 ФЗ от 15.11.1997 № 143-ФЗ «Об актах гражданского состояния»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Субсидии на техническое сопровождение программного обеспечения "Система автоматизированного рабочего места муниципального образования«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по определению перечня должностных лиц, уполномоченных составлять протоколы об административных правонарушениях, предусмотренных Законом Мурманской области «Об административных правонарушениях»</a:t>
            </a:r>
          </a:p>
          <a:p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3310BEC0-5F41-6874-1496-CB1498AB8B05}"/>
              </a:ext>
            </a:extLst>
          </p:cNvPr>
          <p:cNvSpPr/>
          <p:nvPr/>
        </p:nvSpPr>
        <p:spPr>
          <a:xfrm>
            <a:off x="3424521" y="2726962"/>
            <a:ext cx="2315879" cy="72051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Осуществление муниципальных функций, направленных на повышение эффективности управления муниципальным имуществом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4A1091DF-0E24-F451-78BB-0256CA284F90}"/>
              </a:ext>
            </a:extLst>
          </p:cNvPr>
          <p:cNvSpPr/>
          <p:nvPr/>
        </p:nvSpPr>
        <p:spPr>
          <a:xfrm rot="16200000" flipH="1">
            <a:off x="4520621" y="320480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E9EA224-3F10-E98B-6419-A88B3D72B170}"/>
              </a:ext>
            </a:extLst>
          </p:cNvPr>
          <p:cNvSpPr/>
          <p:nvPr/>
        </p:nvSpPr>
        <p:spPr>
          <a:xfrm>
            <a:off x="3472024" y="3596173"/>
            <a:ext cx="2220871" cy="280053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выплаты по оплате труда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обеспечение функций работников органов местного самоуправления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Выплаты по решениям суда, предписаниям и представлениям контрольно-надзорных органов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Проведение кадастровых работ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Проведение комплексных кадастровых работ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486B1414-7E09-0689-301E-4FA858206831}"/>
              </a:ext>
            </a:extLst>
          </p:cNvPr>
          <p:cNvSpPr/>
          <p:nvPr/>
        </p:nvSpPr>
        <p:spPr>
          <a:xfrm>
            <a:off x="6240532" y="2728185"/>
            <a:ext cx="1844165" cy="571015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Эффективное управление муниципальными финансами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757D50ED-E10D-6C2E-004C-AA3BA5E7C6BD}"/>
              </a:ext>
            </a:extLst>
          </p:cNvPr>
          <p:cNvSpPr/>
          <p:nvPr/>
        </p:nvSpPr>
        <p:spPr>
          <a:xfrm rot="16200000" flipH="1">
            <a:off x="7100775" y="305872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FB70675-50C2-CCB2-7C13-A5C611161093}"/>
              </a:ext>
            </a:extLst>
          </p:cNvPr>
          <p:cNvSpPr/>
          <p:nvPr/>
        </p:nvSpPr>
        <p:spPr>
          <a:xfrm>
            <a:off x="6077858" y="3449405"/>
            <a:ext cx="2220871" cy="1572099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Материально-техническое обеспечение и закупка услуг для ОМСУ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7" name="Скругленный прямоугольник 14">
            <a:extLst>
              <a:ext uri="{FF2B5EF4-FFF2-40B4-BE49-F238E27FC236}">
                <a16:creationId xmlns:a16="http://schemas.microsoft.com/office/drawing/2014/main" id="{929A0286-4C7E-A2E2-00C9-1296A8E9EE54}"/>
              </a:ext>
            </a:extLst>
          </p:cNvPr>
          <p:cNvSpPr/>
          <p:nvPr/>
        </p:nvSpPr>
        <p:spPr>
          <a:xfrm>
            <a:off x="8779548" y="2711431"/>
            <a:ext cx="2130642" cy="657118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Обеспечение ОМСУ и подведомственных учреждений услугами по бухгалтерскому обслуживанию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F3FBBC35-5C45-194D-31C8-20A1917D2F6C}"/>
              </a:ext>
            </a:extLst>
          </p:cNvPr>
          <p:cNvSpPr/>
          <p:nvPr/>
        </p:nvSpPr>
        <p:spPr>
          <a:xfrm rot="16200000" flipH="1">
            <a:off x="9783030" y="3117758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0B66858-5EE2-D259-62C7-4B69F2E72503}"/>
              </a:ext>
            </a:extLst>
          </p:cNvPr>
          <p:cNvSpPr/>
          <p:nvPr/>
        </p:nvSpPr>
        <p:spPr>
          <a:xfrm>
            <a:off x="8557521" y="3503702"/>
            <a:ext cx="2574695" cy="1517802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Оплата стоимости проезда и провоза багажа гражданам при переселении из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Материально-техническое обеспечение и закупка услуг для ОМСУ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pic>
        <p:nvPicPr>
          <p:cNvPr id="21" name="Рисунок 171">
            <a:extLst>
              <a:ext uri="{FF2B5EF4-FFF2-40B4-BE49-F238E27FC236}">
                <a16:creationId xmlns:a16="http://schemas.microsoft.com/office/drawing/2014/main" id="{B4485CB6-0133-DC22-EE1A-1E368C63D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9" y="196802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10296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8812" y="947836"/>
            <a:ext cx="12242799" cy="641984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519590"/>
              </p:ext>
            </p:extLst>
          </p:nvPr>
        </p:nvGraphicFramePr>
        <p:xfrm>
          <a:off x="338236" y="1906866"/>
          <a:ext cx="11258940" cy="1985130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Опека и попечительство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9 624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10 205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10 657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Дополнительные меры социальной поддержки отдельных категорий граждан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1 744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1 745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2927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Доступная среда для маломобильных граждан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0813809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11 518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11 950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10 671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9 637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10 219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10 671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674396" y="101571"/>
            <a:ext cx="113732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«Социальная поддержка некоторых категорий граждан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55349" y="958321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2025-2026 годах составит 1%, 1%, 1,5%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40599" y="1548799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62976" y="1557130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177">
            <a:extLst>
              <a:ext uri="{FF2B5EF4-FFF2-40B4-BE49-F238E27FC236}">
                <a16:creationId xmlns:a16="http://schemas.microsoft.com/office/drawing/2014/main" id="{189BC6E8-E71E-45E2-EF2F-9D72FD37C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3" y="198518"/>
            <a:ext cx="3556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1FE4E4C-51C8-6E00-2185-AAEEE9282B8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973189" y="6871386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8CE973CF-A747-C998-FC93-2DCDCD09A05E}"/>
              </a:ext>
            </a:extLst>
          </p:cNvPr>
          <p:cNvSpPr/>
          <p:nvPr/>
        </p:nvSpPr>
        <p:spPr>
          <a:xfrm>
            <a:off x="1847208" y="4029217"/>
            <a:ext cx="1492637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Опека и попечительство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9ABCCEE9-7A9F-13CF-9C62-76664E9FF0BF}"/>
              </a:ext>
            </a:extLst>
          </p:cNvPr>
          <p:cNvSpPr/>
          <p:nvPr/>
        </p:nvSpPr>
        <p:spPr>
          <a:xfrm rot="16200000" flipH="1">
            <a:off x="2516260" y="4204210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279346B-545A-BD5C-59EB-553191BF655E}"/>
              </a:ext>
            </a:extLst>
          </p:cNvPr>
          <p:cNvSpPr/>
          <p:nvPr/>
        </p:nvSpPr>
        <p:spPr>
          <a:xfrm>
            <a:off x="437255" y="4568829"/>
            <a:ext cx="4312544" cy="250368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предоставление мер социальной поддержки, на организацию предоставления мер социальной поддержки по оплате жилого помещения и коммунальных услуг, детям-сиротам и детям, оставшимся без попечения родителей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осуществление ремонта жилых помещений, собственниками которых являются дети-сироты и дети, оставшиеся без попечения родителей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содержание ребенка в семье опекуна (попечителя) и приемной семье, а также вознаграждение, причитающееся приемному родителю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реализацию ЗМО «О наделении отдельными государственными полномочиями по опеке и попечительству в отношении несовершеннолетних»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реализацию ЗМО «О наделении отдельными государственными полномочиями по опеке и попечительству и иными полномочиями в отношении совершеннолетних граждан"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90FABC39-074D-DC26-BBBA-F7AEAF1E31C1}"/>
              </a:ext>
            </a:extLst>
          </p:cNvPr>
          <p:cNvSpPr/>
          <p:nvPr/>
        </p:nvSpPr>
        <p:spPr>
          <a:xfrm>
            <a:off x="5375080" y="4026219"/>
            <a:ext cx="2645762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>
                <a:effectLst/>
                <a:latin typeface="Corki" panose="00000500000000000000" pitchFamily="2" charset="-52"/>
                <a:ea typeface="Times New Roman"/>
              </a:rPr>
              <a:t>Дополнительные меры социальной поддержки отдельных категорий граждан ЗАТО город Заозерск</a:t>
            </a:r>
            <a:endParaRPr lang="ru-RU" sz="1200" dirty="0">
              <a:effectLst/>
              <a:latin typeface="Corki" panose="00000500000000000000" pitchFamily="2" charset="-52"/>
              <a:ea typeface="Times New Roman"/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716FCAB3-ABFB-91F5-2F53-446CD990739D}"/>
              </a:ext>
            </a:extLst>
          </p:cNvPr>
          <p:cNvSpPr/>
          <p:nvPr/>
        </p:nvSpPr>
        <p:spPr>
          <a:xfrm rot="16200000" flipH="1">
            <a:off x="6636122" y="4205605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3F38064-7BF3-0400-381D-928CF69DFD8E}"/>
              </a:ext>
            </a:extLst>
          </p:cNvPr>
          <p:cNvSpPr/>
          <p:nvPr/>
        </p:nvSpPr>
        <p:spPr>
          <a:xfrm>
            <a:off x="5375080" y="4566000"/>
            <a:ext cx="2645762" cy="63465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Доплаты к пенсиям муниципальным служащим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возмещение расходов по гарантированному перечню услуг по погребению</a:t>
            </a: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EE60C4FC-86EE-ADD3-732F-937E3256FDB9}"/>
              </a:ext>
            </a:extLst>
          </p:cNvPr>
          <p:cNvSpPr/>
          <p:nvPr/>
        </p:nvSpPr>
        <p:spPr>
          <a:xfrm>
            <a:off x="8877944" y="4020813"/>
            <a:ext cx="2645762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Доступная среда для маломобильных граждан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A5E03DA9-3F29-25AA-68A6-1A7239BFCAEB}"/>
              </a:ext>
            </a:extLst>
          </p:cNvPr>
          <p:cNvSpPr/>
          <p:nvPr/>
        </p:nvSpPr>
        <p:spPr>
          <a:xfrm rot="16200000" flipH="1">
            <a:off x="10124856" y="4199651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11EFC92-C34C-CBFA-F684-BCAC2ABFEEBE}"/>
              </a:ext>
            </a:extLst>
          </p:cNvPr>
          <p:cNvSpPr/>
          <p:nvPr/>
        </p:nvSpPr>
        <p:spPr>
          <a:xfrm>
            <a:off x="8864466" y="4566000"/>
            <a:ext cx="2645762" cy="482250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Мероприятия по формированию доступной среды для маломобильных групп населения</a:t>
            </a:r>
          </a:p>
        </p:txBody>
      </p:sp>
    </p:spTree>
    <p:extLst>
      <p:ext uri="{BB962C8B-B14F-4D97-AF65-F5344CB8AC3E}">
        <p14:creationId xmlns:p14="http://schemas.microsoft.com/office/powerpoint/2010/main" val="37387111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722467"/>
            <a:ext cx="12242799" cy="6496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039671"/>
              </p:ext>
            </p:extLst>
          </p:nvPr>
        </p:nvGraphicFramePr>
        <p:xfrm>
          <a:off x="419100" y="1713504"/>
          <a:ext cx="11258940" cy="294330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Создание и поддержание комфортных условий проживания населения на территории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31 182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28 955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31 209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37 191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55 760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Реализация мероприятий в области жилищно-коммунального хозяйства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45 097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35 352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40 368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Обеспечение выполнения муниципальных функций в области жилищно-коммунального хозяйства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44 585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34 615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29 206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2498256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158 056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154 682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100 783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37 461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56 027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273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136396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«Обеспечение комфортной среды проживания населения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55348" y="764720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13%, 12%, 14%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40598" y="1341489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73265" y="133462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232">
            <a:extLst>
              <a:ext uri="{FF2B5EF4-FFF2-40B4-BE49-F238E27FC236}">
                <a16:creationId xmlns:a16="http://schemas.microsoft.com/office/drawing/2014/main" id="{E4B24899-B584-4D80-8855-34282A720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47732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7EC021F-BD0B-ED11-913E-741B1E900159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973265" y="7036440"/>
            <a:ext cx="1389342" cy="166276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7472D9F0-CB66-8EA5-B532-A4C8B5A9D1C7}"/>
              </a:ext>
            </a:extLst>
          </p:cNvPr>
          <p:cNvSpPr/>
          <p:nvPr/>
        </p:nvSpPr>
        <p:spPr>
          <a:xfrm>
            <a:off x="711200" y="4779927"/>
            <a:ext cx="3048000" cy="420724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Создание и поддержание комфортных условий проживания населения на территории ЗАТО город Заозерск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3099F2E5-E16F-C148-3D93-797C2AB7AB63}"/>
              </a:ext>
            </a:extLst>
          </p:cNvPr>
          <p:cNvSpPr/>
          <p:nvPr/>
        </p:nvSpPr>
        <p:spPr>
          <a:xfrm rot="16200000" flipH="1">
            <a:off x="2173361" y="493395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34688DA-F7F1-8941-559F-D5E52BA8E4C6}"/>
              </a:ext>
            </a:extLst>
          </p:cNvPr>
          <p:cNvSpPr/>
          <p:nvPr/>
        </p:nvSpPr>
        <p:spPr>
          <a:xfrm>
            <a:off x="508000" y="5337288"/>
            <a:ext cx="3454400" cy="1797947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Уличное освещение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Организация и содержание мест захоронения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Создание условий для массового отдыха населения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Организация благоустройства территории ЗАТО город Заозерск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Прочие направления расходов муниципальной программы – содержание безнадзорных животных, переданных в муниципальную собственность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Субвенции на осуществление деятельности по отлову и содержанию животных без владельцев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1" name="Скругленный прямоугольник 14">
            <a:extLst>
              <a:ext uri="{FF2B5EF4-FFF2-40B4-BE49-F238E27FC236}">
                <a16:creationId xmlns:a16="http://schemas.microsoft.com/office/drawing/2014/main" id="{8E596152-3060-E1D7-61A5-5EE0ADBBF325}"/>
              </a:ext>
            </a:extLst>
          </p:cNvPr>
          <p:cNvSpPr/>
          <p:nvPr/>
        </p:nvSpPr>
        <p:spPr>
          <a:xfrm>
            <a:off x="4255348" y="4782075"/>
            <a:ext cx="2094955" cy="1029273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Реализация Плана мероприятий по развитию жилищной, энергетической и социальной инфраструктуры закрытых административно-территориальных образований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C7FDC258-9EF3-4691-1E19-C847FB880619}"/>
              </a:ext>
            </a:extLst>
          </p:cNvPr>
          <p:cNvSpPr/>
          <p:nvPr/>
        </p:nvSpPr>
        <p:spPr>
          <a:xfrm rot="16200000" flipH="1">
            <a:off x="5240986" y="5581732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97CFF9E-A953-0C0B-BCE9-240E8BB1CC3D}"/>
              </a:ext>
            </a:extLst>
          </p:cNvPr>
          <p:cNvSpPr/>
          <p:nvPr/>
        </p:nvSpPr>
        <p:spPr>
          <a:xfrm>
            <a:off x="4300992" y="5986111"/>
            <a:ext cx="2003666" cy="642425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Снос изношенного законсервированного нежилого фонда</a:t>
            </a:r>
          </a:p>
        </p:txBody>
      </p:sp>
      <p:sp>
        <p:nvSpPr>
          <p:cNvPr id="14" name="Скругленный прямоугольник 14">
            <a:extLst>
              <a:ext uri="{FF2B5EF4-FFF2-40B4-BE49-F238E27FC236}">
                <a16:creationId xmlns:a16="http://schemas.microsoft.com/office/drawing/2014/main" id="{5D40E7CE-9AF6-8908-7A64-A60AF201379E}"/>
              </a:ext>
            </a:extLst>
          </p:cNvPr>
          <p:cNvSpPr/>
          <p:nvPr/>
        </p:nvSpPr>
        <p:spPr>
          <a:xfrm>
            <a:off x="6774109" y="4813863"/>
            <a:ext cx="1430090" cy="716041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Реализация мероприятий в области жилищно-коммунального хозяйства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31654617-7A61-8A34-9291-CA996150158C}"/>
              </a:ext>
            </a:extLst>
          </p:cNvPr>
          <p:cNvSpPr/>
          <p:nvPr/>
        </p:nvSpPr>
        <p:spPr>
          <a:xfrm rot="16200000" flipH="1">
            <a:off x="7411081" y="5311393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8418E4B-1789-031E-6C0A-3C979957DF98}"/>
              </a:ext>
            </a:extLst>
          </p:cNvPr>
          <p:cNvSpPr/>
          <p:nvPr/>
        </p:nvSpPr>
        <p:spPr>
          <a:xfrm>
            <a:off x="6576217" y="5701304"/>
            <a:ext cx="1825874" cy="137769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Выплаты по решениям суда, предписаниям и представлениям контрольно-надзорных органов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Услуги по обслуживанию и содержанию объектов казны</a:t>
            </a:r>
          </a:p>
        </p:txBody>
      </p:sp>
      <p:sp>
        <p:nvSpPr>
          <p:cNvPr id="17" name="Скругленный прямоугольник 14">
            <a:extLst>
              <a:ext uri="{FF2B5EF4-FFF2-40B4-BE49-F238E27FC236}">
                <a16:creationId xmlns:a16="http://schemas.microsoft.com/office/drawing/2014/main" id="{DE25D3B4-D9D3-5C34-2C57-DD46BD495D70}"/>
              </a:ext>
            </a:extLst>
          </p:cNvPr>
          <p:cNvSpPr/>
          <p:nvPr/>
        </p:nvSpPr>
        <p:spPr>
          <a:xfrm>
            <a:off x="8880448" y="4813863"/>
            <a:ext cx="2705098" cy="604666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Обеспечение выполнения муниципальных функций в области жилищно-коммунального хозяйства</a:t>
            </a:r>
          </a:p>
        </p:txBody>
      </p:sp>
      <p:sp>
        <p:nvSpPr>
          <p:cNvPr id="18" name="Стрелка: шеврон 17">
            <a:extLst>
              <a:ext uri="{FF2B5EF4-FFF2-40B4-BE49-F238E27FC236}">
                <a16:creationId xmlns:a16="http://schemas.microsoft.com/office/drawing/2014/main" id="{FE0243FC-0FAA-0F06-4863-073C7F18D90C}"/>
              </a:ext>
            </a:extLst>
          </p:cNvPr>
          <p:cNvSpPr/>
          <p:nvPr/>
        </p:nvSpPr>
        <p:spPr>
          <a:xfrm rot="16200000" flipH="1">
            <a:off x="10171158" y="5168694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27F04CF-1AF3-F6C8-B2B3-9FB2734524B7}"/>
              </a:ext>
            </a:extLst>
          </p:cNvPr>
          <p:cNvSpPr/>
          <p:nvPr/>
        </p:nvSpPr>
        <p:spPr>
          <a:xfrm>
            <a:off x="8780392" y="5540406"/>
            <a:ext cx="3059729" cy="153859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Выплаты по решениям суда, предписаниям и представлениям контрольно-надзорных органов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Оказание услуг по обслуживанию и содержанию помещений, находящихся в оперативном управлении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Corki" panose="00000500000000000000" pitchFamily="2" charset="-52"/>
              </a:rPr>
              <a:t>Материально-техническое обеспечение и закупка услуг для органов местного самоуправления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Corki" panose="00000500000000000000" pitchFamily="2" charset="-52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73809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933450"/>
            <a:ext cx="12242799" cy="637836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901799"/>
              </p:ext>
            </p:extLst>
          </p:nvPr>
        </p:nvGraphicFramePr>
        <p:xfrm>
          <a:off x="310358" y="1995566"/>
          <a:ext cx="11258940" cy="1265635"/>
        </p:xfrm>
        <a:graphic>
          <a:graphicData uri="http://schemas.openxmlformats.org/drawingml/2006/table">
            <a:tbl>
              <a:tblPr/>
              <a:tblGrid>
                <a:gridCol w="3448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0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Защита от чрезвычайных ситуаций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29 014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28 979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28 583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29 014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28 979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28 583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10867" y="329081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«Защита населения и территории от чрезвычайных ситуаций»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974321" y="1126415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2%, 2%, 4%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059571" y="1716893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1008568" y="159835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152">
            <a:extLst>
              <a:ext uri="{FF2B5EF4-FFF2-40B4-BE49-F238E27FC236}">
                <a16:creationId xmlns:a16="http://schemas.microsoft.com/office/drawing/2014/main" id="{CD881ACE-6989-5377-836F-EF9E60C98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7" y="337664"/>
            <a:ext cx="3556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B9473D7-8AB1-DAF1-AB51-67E248DDB364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897220" y="6877050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900AEFA-7299-2F38-6EF0-774292FAFF2B}"/>
              </a:ext>
            </a:extLst>
          </p:cNvPr>
          <p:cNvSpPr/>
          <p:nvPr/>
        </p:nvSpPr>
        <p:spPr>
          <a:xfrm>
            <a:off x="321762" y="3571293"/>
            <a:ext cx="3454400" cy="132455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на обеспечение деятельности (оказание услуг) подведомственных учреждений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Компенсация расходов на оплату стоимости проезда и провоза багажа к месту использования отпуска и обратно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Мероприятия, направленные на профессиональную переподготовку и повышение квалификации работников</a:t>
            </a:r>
          </a:p>
          <a:p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4546673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138839"/>
            <a:ext cx="12242799" cy="607446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220273"/>
              </p:ext>
            </p:extLst>
          </p:nvPr>
        </p:nvGraphicFramePr>
        <p:xfrm>
          <a:off x="322425" y="2217611"/>
          <a:ext cx="11258940" cy="144978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Обеспечение общественной безопасности на территории ЗАТО город Заозерск - АПК "Безопасный город"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170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170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13803" y="90151"/>
            <a:ext cx="1137323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«Профилактика правонарушений и обеспечение общественной безопасности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в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835400" y="131304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 году составит 0,1%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6920650" y="1900653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903741" y="1850478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58">
            <a:extLst>
              <a:ext uri="{FF2B5EF4-FFF2-40B4-BE49-F238E27FC236}">
                <a16:creationId xmlns:a16="http://schemas.microsoft.com/office/drawing/2014/main" id="{66560625-C3EC-9396-F57D-B22617AD1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35" y="32385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8A71AA2-C3ED-F163-FBF6-5A65E47055F1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012596" y="6800001"/>
            <a:ext cx="21112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ED383A5-483E-9A16-9C3B-4AAAA315C0AD}"/>
              </a:ext>
            </a:extLst>
          </p:cNvPr>
          <p:cNvSpPr/>
          <p:nvPr/>
        </p:nvSpPr>
        <p:spPr>
          <a:xfrm>
            <a:off x="477935" y="4181124"/>
            <a:ext cx="3454400" cy="638526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Предусмотрены бюджетные ассигнования на мероприятия, связанные с внедрением и развитием аппаратно-программного комплекса «Безопасный город»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6565275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1466850"/>
            <a:ext cx="12242799" cy="573405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191086"/>
              </p:ext>
            </p:extLst>
          </p:nvPr>
        </p:nvGraphicFramePr>
        <p:xfrm>
          <a:off x="377297" y="2505433"/>
          <a:ext cx="11258940" cy="166314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 Реализация мероприятий в области профилактики терроризма, минимизации и (или) ликвидации последствий его проявлений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15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15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kumimoji="0" lang="ru-RU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500" y="190791"/>
            <a:ext cx="1059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«Профилактика терроризма и экстремизма, а также минимизация и (или) ликвидация последствий проявлений терроризма и экстремизма»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997617" y="164167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 году составит 0,001%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082867" y="2202618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95988" y="212843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58">
            <a:extLst>
              <a:ext uri="{FF2B5EF4-FFF2-40B4-BE49-F238E27FC236}">
                <a16:creationId xmlns:a16="http://schemas.microsoft.com/office/drawing/2014/main" id="{7FCB6F1F-F0E4-3CC4-26B7-4E3BE8622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97" y="432584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82AA31E-4112-52DB-6B2E-96D29EA06210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00850"/>
            <a:ext cx="21874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2331A8D-6DE1-61D5-5C03-6F25DB188A96}"/>
              </a:ext>
            </a:extLst>
          </p:cNvPr>
          <p:cNvSpPr/>
          <p:nvPr/>
        </p:nvSpPr>
        <p:spPr>
          <a:xfrm>
            <a:off x="529179" y="4613641"/>
            <a:ext cx="3454400" cy="510809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Предусмотрены бюджетные ассигнования на изготовление, приобретение буклетов, плакатов, памяток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963346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240991"/>
            <a:ext cx="12242799" cy="595990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833990"/>
              </p:ext>
            </p:extLst>
          </p:nvPr>
        </p:nvGraphicFramePr>
        <p:xfrm>
          <a:off x="377298" y="2305050"/>
          <a:ext cx="11258940" cy="1876506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14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Подпрограмма 1 Благоустройство дворовых территорий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2 600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0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Подпрограмма 3 Реализация проектов местных инициатив граждан в муниципальном образовании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700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3 300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25499" y="366665"/>
            <a:ext cx="10591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altLang="ru-RU" sz="2400" dirty="0">
                <a:latin typeface="Corki" panose="00000500000000000000" pitchFamily="2" charset="-52"/>
                <a:cs typeface="Times New Roman" panose="02020603050405020304" pitchFamily="18" charset="0"/>
              </a:rPr>
              <a:t>«Формирование современной городской среды ЗАТО город Заозерск»</a:t>
            </a:r>
            <a:endParaRPr lang="ru-RU" altLang="ru-RU" sz="2400" dirty="0">
              <a:solidFill>
                <a:schemeClr val="tx1"/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3798149" y="138520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 году составит 0,3%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6883399" y="1975681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53951" y="1929443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2" name="Рисунок 243">
            <a:extLst>
              <a:ext uri="{FF2B5EF4-FFF2-40B4-BE49-F238E27FC236}">
                <a16:creationId xmlns:a16="http://schemas.microsoft.com/office/drawing/2014/main" id="{9D34BA1A-2C82-2A93-9062-EF8DD78C2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8" y="432398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1969FF3-7AC1-74E8-5521-343F3F8924AD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77050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DE03D506-7F47-2ED6-7821-2821F9912D2B}"/>
              </a:ext>
            </a:extLst>
          </p:cNvPr>
          <p:cNvSpPr/>
          <p:nvPr/>
        </p:nvSpPr>
        <p:spPr>
          <a:xfrm>
            <a:off x="1244600" y="4439103"/>
            <a:ext cx="3124200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Благоустройство дворовых территорий ЗАТО город Заозерск</a:t>
            </a:r>
          </a:p>
        </p:txBody>
      </p:sp>
      <p:sp>
        <p:nvSpPr>
          <p:cNvPr id="6" name="Скругленный прямоугольник 14">
            <a:extLst>
              <a:ext uri="{FF2B5EF4-FFF2-40B4-BE49-F238E27FC236}">
                <a16:creationId xmlns:a16="http://schemas.microsoft.com/office/drawing/2014/main" id="{69BECE16-8979-8044-0616-66BCEBCA1E42}"/>
              </a:ext>
            </a:extLst>
          </p:cNvPr>
          <p:cNvSpPr/>
          <p:nvPr/>
        </p:nvSpPr>
        <p:spPr>
          <a:xfrm>
            <a:off x="4978400" y="4439103"/>
            <a:ext cx="3124200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Реализация проектов местных инициатив граждан в муниципальном образовании ЗАТО город Заозерск</a:t>
            </a: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E6F9A52B-07C4-F6C7-6BC7-029316D2487D}"/>
              </a:ext>
            </a:extLst>
          </p:cNvPr>
          <p:cNvSpPr/>
          <p:nvPr/>
        </p:nvSpPr>
        <p:spPr>
          <a:xfrm rot="16200000" flipH="1">
            <a:off x="2744861" y="4614097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0E108F13-CF43-9631-17B7-CB66EF723C3C}"/>
              </a:ext>
            </a:extLst>
          </p:cNvPr>
          <p:cNvSpPr/>
          <p:nvPr/>
        </p:nvSpPr>
        <p:spPr>
          <a:xfrm rot="16200000" flipH="1">
            <a:off x="6478661" y="461409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11B2820-B3A3-0368-C555-F061439FAD57}"/>
              </a:ext>
            </a:extLst>
          </p:cNvPr>
          <p:cNvSpPr/>
          <p:nvPr/>
        </p:nvSpPr>
        <p:spPr>
          <a:xfrm>
            <a:off x="1079500" y="5028948"/>
            <a:ext cx="3454400" cy="930961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Расходы местного бюджета на поддержку муниципальных программ формирования современной городской среды в части выполнения мероприятий по благоустройству дворовых территорий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CCAF162-2505-9F41-03CC-49A1F1A4978E}"/>
              </a:ext>
            </a:extLst>
          </p:cNvPr>
          <p:cNvSpPr/>
          <p:nvPr/>
        </p:nvSpPr>
        <p:spPr>
          <a:xfrm>
            <a:off x="4813300" y="5023789"/>
            <a:ext cx="3454400" cy="930961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Софинансирование местного бюджета на реализацию инициативных проектов в муниципальных образованиях Мурманской области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534504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828332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674179"/>
              </p:ext>
            </p:extLst>
          </p:nvPr>
        </p:nvGraphicFramePr>
        <p:xfrm>
          <a:off x="419100" y="1905918"/>
          <a:ext cx="11258940" cy="2759155"/>
        </p:xfrm>
        <a:graphic>
          <a:graphicData uri="http://schemas.openxmlformats.org/drawingml/2006/table">
            <a:tbl>
              <a:tblPr/>
              <a:tblGrid>
                <a:gridCol w="3502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6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5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Наименование расходов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2025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2026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2027 год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Главы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orki" panose="00000500000000000000" pitchFamily="2" charset="-52"/>
                          <a:ea typeface="Times New Roman"/>
                          <a:cs typeface="Calibri"/>
                        </a:rPr>
                        <a:t>4 252</a:t>
                      </a:r>
                      <a:endParaRPr lang="ru-RU" sz="1400" dirty="0">
                        <a:effectLst/>
                        <a:latin typeface="Corki" panose="00000500000000000000" pitchFamily="2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4 078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4 078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Совета депутатов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11 130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8 711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8 711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6222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депутатов представительного органа муниципального образования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3 849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3 479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3 479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472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Непрограммная деятельность Контрольно-счетной комиссии ЗАТО город Заозерск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4 844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4 144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4 085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24982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Иная непрограммная деятельность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2 394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2 973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1 010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732058"/>
                  </a:ext>
                </a:extLst>
              </a:tr>
              <a:tr h="3537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26 469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23 385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21 363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1737"/>
                  </a:ext>
                </a:extLst>
              </a:tr>
              <a:tr h="242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Times New Roman"/>
                        </a:rPr>
                        <a:t>в т.ч. за счет средств областного бюджета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orki" panose="00000500000000000000" pitchFamily="2" charset="-52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137328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787400" y="176972"/>
            <a:ext cx="88773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Расходы местного бюджета на осуществление непрограммных направлений деятельности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4216400" y="893293"/>
            <a:ext cx="6850744" cy="590478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Удельный вес к общим расходам в 2025-2027 годах составит 2%, 2%, 3%</a:t>
            </a: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10800000">
            <a:off x="7301650" y="1441161"/>
            <a:ext cx="680243" cy="176905"/>
          </a:xfrm>
          <a:prstGeom prst="triangle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9FF7A1-914B-57D6-3D4D-53836D97B6B6}"/>
              </a:ext>
            </a:extLst>
          </p:cNvPr>
          <p:cNvSpPr txBox="1"/>
          <p:nvPr/>
        </p:nvSpPr>
        <p:spPr>
          <a:xfrm>
            <a:off x="10831256" y="1449481"/>
            <a:ext cx="1121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rki" panose="00000500000000000000" pitchFamily="2" charset="-52"/>
                <a:ea typeface="+mn-ea"/>
                <a:cs typeface="+mn-cs"/>
              </a:rPr>
              <a:t>тысяч рублей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rki" panose="00000500000000000000" pitchFamily="2" charset="-52"/>
              <a:ea typeface="+mn-ea"/>
              <a:cs typeface="+mn-cs"/>
            </a:endParaRPr>
          </a:p>
        </p:txBody>
      </p:sp>
      <p:pic>
        <p:nvPicPr>
          <p:cNvPr id="3" name="Рисунок 178">
            <a:extLst>
              <a:ext uri="{FF2B5EF4-FFF2-40B4-BE49-F238E27FC236}">
                <a16:creationId xmlns:a16="http://schemas.microsoft.com/office/drawing/2014/main" id="{137586D9-38A5-9072-1938-850464A93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1807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5803A24-E74B-4C81-8BCF-2526CC2DE86F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99432" y="6826706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1181AEEE-01AA-0E1F-0E2E-C990FC90222B}"/>
              </a:ext>
            </a:extLst>
          </p:cNvPr>
          <p:cNvSpPr/>
          <p:nvPr/>
        </p:nvSpPr>
        <p:spPr>
          <a:xfrm>
            <a:off x="939800" y="4866374"/>
            <a:ext cx="2209800" cy="44169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spcAft>
                <a:spcPts val="0"/>
              </a:spcAft>
            </a:pPr>
            <a:r>
              <a:rPr lang="ru-RU" sz="1200" dirty="0">
                <a:effectLst/>
                <a:latin typeface="Corki" panose="00000500000000000000" pitchFamily="2" charset="-52"/>
                <a:ea typeface="Times New Roman"/>
              </a:rPr>
              <a:t>Иная непрограммная деятельность</a:t>
            </a:r>
          </a:p>
        </p:txBody>
      </p:sp>
      <p:sp>
        <p:nvSpPr>
          <p:cNvPr id="6" name="Стрелка: шеврон 5">
            <a:extLst>
              <a:ext uri="{FF2B5EF4-FFF2-40B4-BE49-F238E27FC236}">
                <a16:creationId xmlns:a16="http://schemas.microsoft.com/office/drawing/2014/main" id="{C7ADEB5D-B3D7-13AC-BCAB-AADF8FF9AD36}"/>
              </a:ext>
            </a:extLst>
          </p:cNvPr>
          <p:cNvSpPr/>
          <p:nvPr/>
        </p:nvSpPr>
        <p:spPr>
          <a:xfrm rot="16200000" flipH="1">
            <a:off x="1982861" y="5041366"/>
            <a:ext cx="123679" cy="533398"/>
          </a:xfrm>
          <a:prstGeom prst="chevron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sz="160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698DB69-5790-EB3A-61A8-25C8092DB907}"/>
              </a:ext>
            </a:extLst>
          </p:cNvPr>
          <p:cNvSpPr/>
          <p:nvPr/>
        </p:nvSpPr>
        <p:spPr>
          <a:xfrm>
            <a:off x="317500" y="5467506"/>
            <a:ext cx="3454400" cy="930961"/>
          </a:xfrm>
          <a:prstGeom prst="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Обслуживание муниципального долга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Резервный фонд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latin typeface="Corki" panose="00000500000000000000" pitchFamily="2" charset="-52"/>
              </a:rPr>
              <a:t>Осуществление первичного воинского учета органами местного самоуправления поселений, муниципальных и городских округов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dirty="0"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18244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63600" y="176972"/>
            <a:ext cx="88011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Источники финансирования дефицита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844461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31BF2F-354F-4954-EDA5-C172ACD91015}"/>
              </a:ext>
            </a:extLst>
          </p:cNvPr>
          <p:cNvSpPr/>
          <p:nvPr/>
        </p:nvSpPr>
        <p:spPr>
          <a:xfrm>
            <a:off x="279400" y="1018983"/>
            <a:ext cx="2209800" cy="789772"/>
          </a:xfrm>
          <a:prstGeom prst="rect">
            <a:avLst/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2025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год</a:t>
            </a:r>
          </a:p>
        </p:txBody>
      </p:sp>
      <p:pic>
        <p:nvPicPr>
          <p:cNvPr id="2" name="Рисунок 79">
            <a:extLst>
              <a:ext uri="{FF2B5EF4-FFF2-40B4-BE49-F238E27FC236}">
                <a16:creationId xmlns:a16="http://schemas.microsoft.com/office/drawing/2014/main" id="{7FDE7E1F-BEC0-C732-6B54-F1AE59B08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292418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1884E56-7C9B-79F2-CE57-5B0B879D9E85}"/>
              </a:ext>
            </a:extLst>
          </p:cNvPr>
          <p:cNvSpPr/>
          <p:nvPr/>
        </p:nvSpPr>
        <p:spPr>
          <a:xfrm>
            <a:off x="279400" y="2015560"/>
            <a:ext cx="2209800" cy="789772"/>
          </a:xfrm>
          <a:prstGeom prst="rect">
            <a:avLst/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2026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год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CB7808C-BC0F-C904-65FC-F3BDEA2B1F1F}"/>
              </a:ext>
            </a:extLst>
          </p:cNvPr>
          <p:cNvSpPr/>
          <p:nvPr/>
        </p:nvSpPr>
        <p:spPr>
          <a:xfrm>
            <a:off x="279400" y="3015716"/>
            <a:ext cx="2207208" cy="789771"/>
          </a:xfrm>
          <a:prstGeom prst="rect">
            <a:avLst/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2027 </a:t>
            </a:r>
            <a:r>
              <a:rPr lang="ru-RU" dirty="0">
                <a:solidFill>
                  <a:schemeClr val="bg1"/>
                </a:solidFill>
                <a:latin typeface="Corki" panose="00000500000000000000" pitchFamily="2" charset="-52"/>
              </a:rPr>
              <a:t>год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6A1F55C-BA4B-704C-8195-997F516238BC}"/>
              </a:ext>
            </a:extLst>
          </p:cNvPr>
          <p:cNvSpPr/>
          <p:nvPr/>
        </p:nvSpPr>
        <p:spPr>
          <a:xfrm>
            <a:off x="2489200" y="1014615"/>
            <a:ext cx="2209801" cy="789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  -24 161 </a:t>
            </a:r>
            <a:r>
              <a:rPr lang="ru-RU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8" name="Треугольник 18">
            <a:extLst>
              <a:ext uri="{FF2B5EF4-FFF2-40B4-BE49-F238E27FC236}">
                <a16:creationId xmlns:a16="http://schemas.microsoft.com/office/drawing/2014/main" id="{1278C09B-AA09-BDEF-15CE-4D84272F12A1}"/>
              </a:ext>
            </a:extLst>
          </p:cNvPr>
          <p:cNvSpPr/>
          <p:nvPr/>
        </p:nvSpPr>
        <p:spPr>
          <a:xfrm rot="5400000">
            <a:off x="2360195" y="1327339"/>
            <a:ext cx="432695" cy="164323"/>
          </a:xfrm>
          <a:prstGeom prst="triangle">
            <a:avLst>
              <a:gd name="adj" fmla="val 51951"/>
            </a:avLst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6C2C7D2-9CFC-7B75-F42F-5ABFD836FD72}"/>
              </a:ext>
            </a:extLst>
          </p:cNvPr>
          <p:cNvSpPr/>
          <p:nvPr/>
        </p:nvSpPr>
        <p:spPr>
          <a:xfrm>
            <a:off x="2489201" y="2015560"/>
            <a:ext cx="2209800" cy="789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-189 </a:t>
            </a:r>
            <a:r>
              <a:rPr lang="ru-RU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12" name="Треугольник 18">
            <a:extLst>
              <a:ext uri="{FF2B5EF4-FFF2-40B4-BE49-F238E27FC236}">
                <a16:creationId xmlns:a16="http://schemas.microsoft.com/office/drawing/2014/main" id="{CAF323EB-B903-9F65-F5F9-16EB841DBEF7}"/>
              </a:ext>
            </a:extLst>
          </p:cNvPr>
          <p:cNvSpPr/>
          <p:nvPr/>
        </p:nvSpPr>
        <p:spPr>
          <a:xfrm rot="5400000">
            <a:off x="2360195" y="2328285"/>
            <a:ext cx="432695" cy="164322"/>
          </a:xfrm>
          <a:prstGeom prst="triangle">
            <a:avLst>
              <a:gd name="adj" fmla="val 51951"/>
            </a:avLst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13AE0578-E194-7FCB-A5B4-45B63140A10A}"/>
              </a:ext>
            </a:extLst>
          </p:cNvPr>
          <p:cNvSpPr/>
          <p:nvPr/>
        </p:nvSpPr>
        <p:spPr>
          <a:xfrm>
            <a:off x="2489201" y="3015715"/>
            <a:ext cx="2209800" cy="789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Corki" panose="00000500000000000000" pitchFamily="2" charset="-52"/>
              </a:rPr>
              <a:t>-183 </a:t>
            </a:r>
            <a:r>
              <a:rPr lang="ru-RU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  <a:endParaRPr lang="ru-RU" sz="28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sp>
        <p:nvSpPr>
          <p:cNvPr id="13" name="Треугольник 18">
            <a:extLst>
              <a:ext uri="{FF2B5EF4-FFF2-40B4-BE49-F238E27FC236}">
                <a16:creationId xmlns:a16="http://schemas.microsoft.com/office/drawing/2014/main" id="{AF247C43-437E-8FA4-0B41-169162C7CED2}"/>
              </a:ext>
            </a:extLst>
          </p:cNvPr>
          <p:cNvSpPr/>
          <p:nvPr/>
        </p:nvSpPr>
        <p:spPr>
          <a:xfrm rot="5400000">
            <a:off x="2352421" y="3328440"/>
            <a:ext cx="432695" cy="164322"/>
          </a:xfrm>
          <a:prstGeom prst="triangle">
            <a:avLst>
              <a:gd name="adj" fmla="val 51951"/>
            </a:avLst>
          </a:prstGeom>
          <a:solidFill>
            <a:srgbClr val="0B7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: шеврон 21">
            <a:extLst>
              <a:ext uri="{FF2B5EF4-FFF2-40B4-BE49-F238E27FC236}">
                <a16:creationId xmlns:a16="http://schemas.microsoft.com/office/drawing/2014/main" id="{DA292B86-8F55-2362-26DF-519255F76C61}"/>
              </a:ext>
            </a:extLst>
          </p:cNvPr>
          <p:cNvSpPr/>
          <p:nvPr/>
        </p:nvSpPr>
        <p:spPr>
          <a:xfrm>
            <a:off x="4860730" y="1540284"/>
            <a:ext cx="775478" cy="1653969"/>
          </a:xfrm>
          <a:prstGeom prst="chevron">
            <a:avLst/>
          </a:prstGeom>
          <a:solidFill>
            <a:srgbClr val="0B7FC7"/>
          </a:solidFill>
          <a:ln>
            <a:solidFill>
              <a:srgbClr val="0082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6BB852E-7A46-A742-7688-7C5431FBE9ED}"/>
              </a:ext>
            </a:extLst>
          </p:cNvPr>
          <p:cNvSpPr/>
          <p:nvPr/>
        </p:nvSpPr>
        <p:spPr>
          <a:xfrm>
            <a:off x="5915609" y="1193153"/>
            <a:ext cx="5920792" cy="185408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05C27"/>
                </a:solidFill>
                <a:latin typeface="Corki" panose="00000500000000000000" pitchFamily="2" charset="-52"/>
              </a:rPr>
              <a:t>Основной источник финансирования дефицита</a:t>
            </a: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Средства, полученные за счет изменения остатков на начало года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Привлечение коммерческого кредита в размере 25 087 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</a:p>
        </p:txBody>
      </p:sp>
      <p:pic>
        <p:nvPicPr>
          <p:cNvPr id="24" name="Рисунок 96">
            <a:extLst>
              <a:ext uri="{FF2B5EF4-FFF2-40B4-BE49-F238E27FC236}">
                <a16:creationId xmlns:a16="http://schemas.microsoft.com/office/drawing/2014/main" id="{719F4D1F-85E9-F844-355E-90B60F53FB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39" y="1270826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2A4CE86C-0285-E161-87D8-A73D6E1243D9}"/>
              </a:ext>
            </a:extLst>
          </p:cNvPr>
          <p:cNvSpPr/>
          <p:nvPr/>
        </p:nvSpPr>
        <p:spPr>
          <a:xfrm>
            <a:off x="131147" y="4190830"/>
            <a:ext cx="4567854" cy="90339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rgbClr val="F05C27"/>
                </a:solidFill>
                <a:latin typeface="Corki" panose="00000500000000000000" pitchFamily="2" charset="-52"/>
              </a:rPr>
              <a:t>Погашение долговых обязательств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2025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  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819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 </a:t>
            </a:r>
            <a:endParaRPr lang="ru-RU" sz="20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2025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 8 500 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F2FFA89A-D7B5-2B55-8607-9BAB26EDB9FC}"/>
              </a:ext>
            </a:extLst>
          </p:cNvPr>
          <p:cNvSpPr/>
          <p:nvPr/>
        </p:nvSpPr>
        <p:spPr>
          <a:xfrm>
            <a:off x="131146" y="5661681"/>
            <a:ext cx="5075854" cy="1311637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rgbClr val="F05C27"/>
                </a:solidFill>
                <a:latin typeface="Corki" panose="00000500000000000000" pitchFamily="2" charset="-52"/>
              </a:rPr>
              <a:t>Верхний предел муниципального внутреннего долга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01.01.2026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  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25 087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 тыс. руб. </a:t>
            </a:r>
            <a:endParaRPr lang="ru-RU" sz="20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01.01.2027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год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 25 087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01.01.2028</a:t>
            </a:r>
            <a:r>
              <a:rPr lang="ru-RU" sz="1600" dirty="0">
                <a:solidFill>
                  <a:schemeClr val="tx1"/>
                </a:solidFill>
                <a:latin typeface="Corki" panose="00000500000000000000" pitchFamily="2" charset="-52"/>
              </a:rPr>
              <a:t> год </a:t>
            </a:r>
            <a:r>
              <a:rPr lang="ru-RU" sz="2000" dirty="0">
                <a:solidFill>
                  <a:schemeClr val="tx1"/>
                </a:solidFill>
                <a:latin typeface="Corki" panose="00000500000000000000" pitchFamily="2" charset="-52"/>
              </a:rPr>
              <a:t>25 087 </a:t>
            </a:r>
            <a:r>
              <a:rPr lang="ru-RU" sz="1400" dirty="0">
                <a:solidFill>
                  <a:schemeClr val="tx1"/>
                </a:solidFill>
                <a:latin typeface="Corki" panose="00000500000000000000" pitchFamily="2" charset="-52"/>
              </a:rPr>
              <a:t>тыс. руб.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860CD26-C483-B821-B961-0A6E01E65C4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64701" y="6808484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9" name="Треугольник 18">
            <a:extLst>
              <a:ext uri="{FF2B5EF4-FFF2-40B4-BE49-F238E27FC236}">
                <a16:creationId xmlns:a16="http://schemas.microsoft.com/office/drawing/2014/main" id="{6EE2C644-B288-368C-91BC-A2BE39ABFAF1}"/>
              </a:ext>
            </a:extLst>
          </p:cNvPr>
          <p:cNvSpPr/>
          <p:nvPr/>
        </p:nvSpPr>
        <p:spPr>
          <a:xfrm rot="10800000">
            <a:off x="1473200" y="3906121"/>
            <a:ext cx="1658187" cy="204436"/>
          </a:xfrm>
          <a:prstGeom prst="triangle">
            <a:avLst>
              <a:gd name="adj" fmla="val 51951"/>
            </a:avLst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Треугольник 18">
            <a:extLst>
              <a:ext uri="{FF2B5EF4-FFF2-40B4-BE49-F238E27FC236}">
                <a16:creationId xmlns:a16="http://schemas.microsoft.com/office/drawing/2014/main" id="{344A2AC0-1610-36CC-35C3-AF752C389430}"/>
              </a:ext>
            </a:extLst>
          </p:cNvPr>
          <p:cNvSpPr/>
          <p:nvPr/>
        </p:nvSpPr>
        <p:spPr>
          <a:xfrm rot="10800000">
            <a:off x="1473200" y="5234846"/>
            <a:ext cx="1658187" cy="204436"/>
          </a:xfrm>
          <a:prstGeom prst="triangle">
            <a:avLst>
              <a:gd name="adj" fmla="val 51951"/>
            </a:avLst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70C5E1A-BC7C-CB70-54AD-3FD4166E9010}"/>
              </a:ext>
            </a:extLst>
          </p:cNvPr>
          <p:cNvSpPr/>
          <p:nvPr/>
        </p:nvSpPr>
        <p:spPr>
          <a:xfrm>
            <a:off x="5588000" y="4066613"/>
            <a:ext cx="6351295" cy="228982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Corki" panose="00000500000000000000" pitchFamily="2" charset="-52"/>
              </a:rPr>
              <a:t>Объем внутреннего муниципального долга не превышает общий годовой объем доходов без учета объема безвозмездных поступлений на 2025-2027 гг.</a:t>
            </a: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pic>
        <p:nvPicPr>
          <p:cNvPr id="17" name="Рисунок 108">
            <a:extLst>
              <a:ext uri="{FF2B5EF4-FFF2-40B4-BE49-F238E27FC236}">
                <a16:creationId xmlns:a16="http://schemas.microsoft.com/office/drawing/2014/main" id="{F78D0FF8-9A79-1B6E-4242-7D5FACAA0C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4601638"/>
            <a:ext cx="3556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3433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4EFC09-5A1A-C589-7FEE-FBC05EB17D13}"/>
              </a:ext>
            </a:extLst>
          </p:cNvPr>
          <p:cNvSpPr txBox="1"/>
          <p:nvPr/>
        </p:nvSpPr>
        <p:spPr>
          <a:xfrm>
            <a:off x="863600" y="176972"/>
            <a:ext cx="88011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dirty="0">
                <a:solidFill>
                  <a:schemeClr val="tx1"/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Контактная информация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1" y="844461"/>
            <a:ext cx="12242799" cy="637256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6BB852E-7A46-A742-7688-7C5431FBE9ED}"/>
              </a:ext>
            </a:extLst>
          </p:cNvPr>
          <p:cNvSpPr/>
          <p:nvPr/>
        </p:nvSpPr>
        <p:spPr>
          <a:xfrm>
            <a:off x="1016000" y="1017765"/>
            <a:ext cx="10820401" cy="99700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F05C27"/>
                </a:solidFill>
                <a:latin typeface="Corki" panose="00000500000000000000" pitchFamily="2" charset="-52"/>
              </a:rPr>
              <a:t>Вопросы и пожелания по проекту бюджета </a:t>
            </a:r>
            <a:endParaRPr lang="ru-RU" sz="3200" dirty="0">
              <a:solidFill>
                <a:schemeClr val="tx1"/>
              </a:solidFill>
              <a:latin typeface="Corki" panose="00000500000000000000" pitchFamily="2" charset="-52"/>
            </a:endParaRPr>
          </a:p>
          <a:p>
            <a:pPr>
              <a:defRPr/>
            </a:pPr>
            <a:r>
              <a:rPr lang="ru-RU" sz="3200" dirty="0">
                <a:solidFill>
                  <a:schemeClr val="tx1"/>
                </a:solidFill>
                <a:latin typeface="Corki" panose="00000500000000000000" pitchFamily="2" charset="-52"/>
              </a:rPr>
              <a:t> 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860CD26-C483-B821-B961-0A6E01E65C47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664701" y="6808484"/>
            <a:ext cx="23398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  <p:sp>
        <p:nvSpPr>
          <p:cNvPr id="9" name="Треугольник 18">
            <a:extLst>
              <a:ext uri="{FF2B5EF4-FFF2-40B4-BE49-F238E27FC236}">
                <a16:creationId xmlns:a16="http://schemas.microsoft.com/office/drawing/2014/main" id="{6EE2C644-B288-368C-91BC-A2BE39ABFAF1}"/>
              </a:ext>
            </a:extLst>
          </p:cNvPr>
          <p:cNvSpPr/>
          <p:nvPr/>
        </p:nvSpPr>
        <p:spPr>
          <a:xfrm rot="10800000">
            <a:off x="4902200" y="1831493"/>
            <a:ext cx="2667000" cy="204436"/>
          </a:xfrm>
          <a:prstGeom prst="triangle">
            <a:avLst>
              <a:gd name="adj" fmla="val 51951"/>
            </a:avLst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70C5E1A-BC7C-CB70-54AD-3FD4166E9010}"/>
              </a:ext>
            </a:extLst>
          </p:cNvPr>
          <p:cNvSpPr/>
          <p:nvPr/>
        </p:nvSpPr>
        <p:spPr>
          <a:xfrm>
            <a:off x="1092200" y="2209232"/>
            <a:ext cx="10363200" cy="3829618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Главе ЗАТО город Заозерск по адресу:</a:t>
            </a:r>
          </a:p>
          <a:p>
            <a:pPr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 пер. Школьный, дом 1, телефон (881556) 3-15-00</a:t>
            </a:r>
          </a:p>
          <a:p>
            <a:pPr>
              <a:defRPr/>
            </a:pPr>
            <a:endParaRPr lang="ru-RU" sz="2400" dirty="0">
              <a:solidFill>
                <a:srgbClr val="0B7FC7"/>
              </a:solidFill>
              <a:latin typeface="Corki" panose="00000500000000000000" pitchFamily="2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на официальный сайт органов местного самоуправления:</a:t>
            </a:r>
          </a:p>
          <a:p>
            <a:pPr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http://zatozaozersk.ru/obrasheniya-grazhdan/internet-priemnaya/</a:t>
            </a:r>
          </a:p>
          <a:p>
            <a:pPr>
              <a:defRPr/>
            </a:pPr>
            <a:endParaRPr lang="ru-RU" sz="2400" dirty="0">
              <a:solidFill>
                <a:srgbClr val="0B7FC7"/>
              </a:solidFill>
              <a:latin typeface="Corki" panose="00000500000000000000" pitchFamily="2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 начальнику Управления экономики и финансов ЗАТО город Заозерск по адресу:</a:t>
            </a:r>
          </a:p>
          <a:p>
            <a:pPr>
              <a:defRPr/>
            </a:pPr>
            <a:r>
              <a:rPr lang="ru-RU" sz="2400" dirty="0">
                <a:solidFill>
                  <a:srgbClr val="0B7FC7"/>
                </a:solidFill>
                <a:latin typeface="Corki" panose="00000500000000000000" pitchFamily="2" charset="-52"/>
              </a:rPr>
              <a:t> пер. Школьный, дом 1, телефон (81556) 3-15-38</a:t>
            </a: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Corki" panose="00000500000000000000" pitchFamily="2" charset="-52"/>
            </a:endParaRPr>
          </a:p>
        </p:txBody>
      </p:sp>
      <p:pic>
        <p:nvPicPr>
          <p:cNvPr id="18" name="Рисунок 104">
            <a:extLst>
              <a:ext uri="{FF2B5EF4-FFF2-40B4-BE49-F238E27FC236}">
                <a16:creationId xmlns:a16="http://schemas.microsoft.com/office/drawing/2014/main" id="{160E775F-5C98-E892-3F9B-EA5A92BA0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294400"/>
            <a:ext cx="3556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94919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2379535"/>
            <a:ext cx="12237085" cy="4820285"/>
          </a:xfrm>
          <a:custGeom>
            <a:avLst/>
            <a:gdLst/>
            <a:ahLst/>
            <a:cxnLst/>
            <a:rect l="l" t="t" r="r" b="b"/>
            <a:pathLst>
              <a:path w="12237085" h="4820284">
                <a:moveTo>
                  <a:pt x="12236958" y="0"/>
                </a:moveTo>
                <a:lnTo>
                  <a:pt x="0" y="0"/>
                </a:lnTo>
                <a:lnTo>
                  <a:pt x="0" y="4819777"/>
                </a:lnTo>
                <a:lnTo>
                  <a:pt x="12236958" y="4819777"/>
                </a:lnTo>
                <a:lnTo>
                  <a:pt x="12236958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2187320" y="780626"/>
            <a:ext cx="1097812" cy="14711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Рисунок 6" descr="ki3Ft-3urq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55000" y="857250"/>
            <a:ext cx="1151467" cy="1295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3600450"/>
            <a:ext cx="12242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0" dirty="0">
                <a:solidFill>
                  <a:schemeClr val="bg1"/>
                </a:solidFill>
                <a:latin typeface="Corki" pitchFamily="2" charset="-52"/>
              </a:rPr>
              <a:t>НА СЕВЕРЕ – ЖИТЬ!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20C791CA-C798-53AF-A95D-71BD6339AD1B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9779000" y="6800850"/>
            <a:ext cx="2263648" cy="215444"/>
          </a:xfrm>
        </p:spPr>
        <p:txBody>
          <a:bodyPr/>
          <a:lstStyle/>
          <a:p>
            <a:r>
              <a:rPr lang="ru-RU" sz="1400" dirty="0">
                <a:latin typeface="Corki" panose="00000500000000000000" pitchFamily="2" charset="-52"/>
              </a:rPr>
              <a:t>-проект бюджета-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11968</TotalTime>
  <Words>5603</Words>
  <Application>Microsoft Office PowerPoint</Application>
  <PresentationFormat>Произвольный</PresentationFormat>
  <Paragraphs>1172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1" baseType="lpstr">
      <vt:lpstr>Arial</vt:lpstr>
      <vt:lpstr>Calibri</vt:lpstr>
      <vt:lpstr>Corki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uef-vodonaeva</cp:lastModifiedBy>
  <cp:revision>490</cp:revision>
  <cp:lastPrinted>2024-12-02T12:15:10Z</cp:lastPrinted>
  <dcterms:created xsi:type="dcterms:W3CDTF">2021-04-06T12:19:19Z</dcterms:created>
  <dcterms:modified xsi:type="dcterms:W3CDTF">2025-03-03T07:48:30Z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2021-03-30T00:00:00Z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2021-04-06T00:00:00Z</vt:filetime>
  </property>
</Properties>
</file>