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6AF6E787-3069-40E0-B514-7662D21084B1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От 31 до 40 лет</c:v>
                </c:pt>
                <c:pt idx="1">
                  <c:v>От 41 до 55 лет</c:v>
                </c:pt>
                <c:pt idx="2">
                  <c:v>От 20 до 30 лет</c:v>
                </c:pt>
                <c:pt idx="3">
                  <c:v>Старше 55 лет</c:v>
                </c:pt>
                <c:pt idx="4">
                  <c:v>младше 20 лет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0.41300000000000003</c:v>
                </c:pt>
                <c:pt idx="1">
                  <c:v>0.39900000000000008</c:v>
                </c:pt>
                <c:pt idx="2">
                  <c:v>0.126</c:v>
                </c:pt>
                <c:pt idx="3">
                  <c:v>5.6000000000000001E-2</c:v>
                </c:pt>
                <c:pt idx="4">
                  <c:v>7.000000000000001E-3</c:v>
                </c:pt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Женский</c:v>
                </c:pt>
                <c:pt idx="1">
                  <c:v>Мужской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0.88800000000000001</c:v>
                </c:pt>
                <c:pt idx="1">
                  <c:v>0.112</c:v>
                </c:pt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высшее</c:v>
                </c:pt>
                <c:pt idx="1">
                  <c:v>среднее профессиональное</c:v>
                </c:pt>
                <c:pt idx="2">
                  <c:v>среднее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0.65000000000000013</c:v>
                </c:pt>
                <c:pt idx="1">
                  <c:v>0.26600000000000001</c:v>
                </c:pt>
                <c:pt idx="2">
                  <c:v>8.4000000000000019E-2</c:v>
                </c:pt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Лист1!$A$2:$A$8</c:f>
              <c:strCache>
                <c:ptCount val="7"/>
                <c:pt idx="0">
                  <c:v>Затрудняюсь ответить</c:v>
                </c:pt>
                <c:pt idx="1">
                  <c:v>Какая часть моих налогов идет в бюджет ЗАТО</c:v>
                </c:pt>
                <c:pt idx="2">
                  <c:v>Расходы в разрезе муниципальных программ</c:v>
                </c:pt>
                <c:pt idx="3">
                  <c:v>Из чего складываются доходы</c:v>
                </c:pt>
                <c:pt idx="4">
                  <c:v>Основные характеристики бюджета</c:v>
                </c:pt>
                <c:pt idx="5">
                  <c:v>Налоговые и неналоговые доходы</c:v>
                </c:pt>
                <c:pt idx="6">
                  <c:v>Безвозмездные поступления</c:v>
                </c:pt>
              </c:strCache>
            </c:strRef>
          </c:cat>
          <c:val>
            <c:numRef>
              <c:f>Лист1!$B$2:$B$8</c:f>
              <c:numCache>
                <c:formatCode>0.00%</c:formatCode>
                <c:ptCount val="7"/>
                <c:pt idx="0">
                  <c:v>0.3010000000000001</c:v>
                </c:pt>
                <c:pt idx="1">
                  <c:v>0.20300000000000001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0.11899999999999998</c:v>
                </c:pt>
                <c:pt idx="5">
                  <c:v>4.9000000000000009E-2</c:v>
                </c:pt>
                <c:pt idx="6">
                  <c:v>4.9000000000000009E-2</c:v>
                </c:pt>
              </c:numCache>
            </c:numRef>
          </c:val>
        </c:ser>
        <c:dLbls/>
        <c:firstSliceAng val="0"/>
      </c:pieChart>
    </c:plotArea>
    <c:legend>
      <c:legendPos val="r"/>
      <c:layout>
        <c:manualLayout>
          <c:xMode val="edge"/>
          <c:yMode val="edge"/>
          <c:x val="0.59441746864975198"/>
          <c:y val="3.6742235851243157E-2"/>
          <c:w val="0.39632327209098872"/>
          <c:h val="0.9555999463539584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Средняя</c:v>
                </c:pt>
                <c:pt idx="1">
                  <c:v>Высокая</c:v>
                </c:pt>
                <c:pt idx="2">
                  <c:v>Низкая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0.62200000000000011</c:v>
                </c:pt>
                <c:pt idx="1">
                  <c:v>0.26600000000000001</c:v>
                </c:pt>
                <c:pt idx="2">
                  <c:v>0.112</c:v>
                </c:pt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Средняя</c:v>
                </c:pt>
                <c:pt idx="1">
                  <c:v>Высокая</c:v>
                </c:pt>
                <c:pt idx="2">
                  <c:v>Низкая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0.60100000000000009</c:v>
                </c:pt>
                <c:pt idx="1">
                  <c:v>0.252</c:v>
                </c:pt>
                <c:pt idx="2">
                  <c:v>0.14700000000000002</c:v>
                </c:pt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Затрудняюсь ответить</c:v>
                </c:pt>
                <c:pt idx="1">
                  <c:v>Свой вариант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0.91610000000000003</c:v>
                </c:pt>
                <c:pt idx="1">
                  <c:v>8.3900000000000016E-2</c:v>
                </c:pt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6D030-995D-45CD-B059-98CBA1A0B375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E5023-96C6-4076-B341-148AD37CD2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068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E5023-96C6-4076-B341-148AD37CD26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092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7547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9637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7526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8470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793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247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3246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603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33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902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779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A88D0-22C4-4174-AF7A-AB717A7CB9BA}" type="datetimeFigureOut">
              <a:rPr lang="ru-RU" smtClean="0"/>
              <a:pPr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6C061-4182-42E9-8E80-6B28D71DFE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0584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rmAutofit/>
          </a:bodyPr>
          <a:lstStyle/>
          <a:p>
            <a:r>
              <a:rPr lang="ru-RU" sz="2000" b="1" dirty="0"/>
              <a:t>Опрос – Оценка исполнения бюджета ЗАТО город </a:t>
            </a:r>
            <a:r>
              <a:rPr lang="ru-RU" sz="2000" b="1" dirty="0" err="1"/>
              <a:t>Заозерск</a:t>
            </a:r>
            <a:r>
              <a:rPr lang="ru-RU" sz="2000" b="1" dirty="0"/>
              <a:t> за 1-ое полугодие 2021</a:t>
            </a:r>
            <a:br>
              <a:rPr lang="ru-RU" sz="2000" b="1" dirty="0"/>
            </a:br>
            <a:r>
              <a:rPr lang="ru-RU" sz="2000" b="1" dirty="0" smtClean="0"/>
              <a:t>года</a:t>
            </a:r>
            <a:endParaRPr lang="ru-RU" sz="2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Всего в опросе приняли участие 143 респондента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53835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Какую возрастную категорию Вы представляете?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2056390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87950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Укажите Ваш пол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6584325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577314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Укажите, пожалуйста, Ваше образование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9822732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3724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Какая информация, представленная </a:t>
            </a:r>
            <a:r>
              <a:rPr lang="ru-RU" sz="2800" b="1" dirty="0" smtClean="0"/>
              <a:t>во </a:t>
            </a:r>
            <a:r>
              <a:rPr lang="ru-RU" sz="2800" b="1" dirty="0"/>
              <a:t>вкладке «Промежуточная </a:t>
            </a:r>
            <a:r>
              <a:rPr lang="ru-RU" sz="2800" b="1" dirty="0" smtClean="0"/>
              <a:t>отчетность» оказалась </a:t>
            </a:r>
            <a:r>
              <a:rPr lang="ru-RU" sz="2800" b="1" dirty="0"/>
              <a:t>для Вас наиболее интересной?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2698250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99314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/>
              <a:t>Оцените содержимое представленных сведений в «промежуточной отчетности» по критерию «наглядность»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6747479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350184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/>
              <a:t> </a:t>
            </a:r>
            <a:r>
              <a:rPr lang="ru-RU" sz="3200" b="1" dirty="0"/>
              <a:t>Оцените содержимое представленных сведений в «промежуточной отчетности» по критерию «понятность»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4615011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766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/>
              <a:t>Укажите, пожалуйста, какую информацию Вы бы хотели более подробно увидеть в исполнении бюджета?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2039599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567906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88</Words>
  <Application>Microsoft Office PowerPoint</Application>
  <PresentationFormat>Экран (4:3)</PresentationFormat>
  <Paragraphs>17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Опрос – Оценка исполнения бюджета ЗАТО город Заозерск за 1-ое полугодие 2021 года</vt:lpstr>
      <vt:lpstr>Какую возрастную категорию Вы представляете?</vt:lpstr>
      <vt:lpstr>Укажите Ваш пол</vt:lpstr>
      <vt:lpstr>Укажите, пожалуйста, Ваше образование</vt:lpstr>
      <vt:lpstr>Какая информация, представленная во вкладке «Промежуточная отчетность» оказалась для Вас наиболее интересной?</vt:lpstr>
      <vt:lpstr>Оцените содержимое представленных сведений в «промежуточной отчетности» по критерию «наглядность»</vt:lpstr>
      <vt:lpstr> Оцените содержимое представленных сведений в «промежуточной отчетности» по критерию «понятность»</vt:lpstr>
      <vt:lpstr>Укажите, пожалуйста, какую информацию Вы бы хотели более подробно увидеть в исполнении бюджета?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Опрос – Оценка исполнения бюджета ЗАТО город Заозерск за 1-ое полугодие 2021 года:</dc:title>
  <dc:creator>Вячеслав</dc:creator>
  <cp:lastModifiedBy>fbo-svetlova</cp:lastModifiedBy>
  <cp:revision>11</cp:revision>
  <dcterms:created xsi:type="dcterms:W3CDTF">2021-10-06T09:07:42Z</dcterms:created>
  <dcterms:modified xsi:type="dcterms:W3CDTF">2021-10-18T11:58:05Z</dcterms:modified>
</cp:coreProperties>
</file>